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65" r:id="rId9"/>
    <p:sldId id="267" r:id="rId10"/>
    <p:sldId id="257" r:id="rId11"/>
    <p:sldId id="258" r:id="rId12"/>
    <p:sldId id="268" r:id="rId13"/>
    <p:sldId id="270" r:id="rId14"/>
    <p:sldId id="272" r:id="rId15"/>
    <p:sldId id="269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86" d="100"/>
          <a:sy n="86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A14EF-E522-4C92-BD8E-65D28D309818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1451F-52A9-484A-9BE5-70FCBA224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F652-8E2D-441E-8677-E9624BB4F514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262C8FB-B2B3-4449-953C-71FE7FCB7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F652-8E2D-441E-8677-E9624BB4F514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C8FB-B2B3-4449-953C-71FE7FCB7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F652-8E2D-441E-8677-E9624BB4F514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C8FB-B2B3-4449-953C-71FE7FCB7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F652-8E2D-441E-8677-E9624BB4F514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C8FB-B2B3-4449-953C-71FE7FCB7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F652-8E2D-441E-8677-E9624BB4F514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262C8FB-B2B3-4449-953C-71FE7FCB7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F652-8E2D-441E-8677-E9624BB4F514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C8FB-B2B3-4449-953C-71FE7FCB7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F652-8E2D-441E-8677-E9624BB4F514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C8FB-B2B3-4449-953C-71FE7FCB7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F652-8E2D-441E-8677-E9624BB4F514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C8FB-B2B3-4449-953C-71FE7FCB7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F652-8E2D-441E-8677-E9624BB4F514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C8FB-B2B3-4449-953C-71FE7FCB7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F652-8E2D-441E-8677-E9624BB4F514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C8FB-B2B3-4449-953C-71FE7FCB7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F652-8E2D-441E-8677-E9624BB4F514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262C8FB-B2B3-4449-953C-71FE7FCB7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EA9F652-8E2D-441E-8677-E9624BB4F514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262C8FB-B2B3-4449-953C-71FE7FCB7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utspokenintrovert.com/wp-content/uploads/2013/08/infp-career-choices-john-holland-artistic.jp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outspokenintrovert.com/wp-content/uploads/2013/08/infp-career-choices-john-holland-artistic.jpg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utspokenintrovert.com/wp-content/uploads/2013/08/infp-career-choices-john-holland-artistic.jp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iqcD5AMeIrCp7M&amp;tbnid=iVq0Um83gsnR9M:&amp;ved=&amp;url=http://teachers.greenville.k12.sc.us/sites/mcortese/Xmas%20Tree&amp;ei=WFNyUva3MMKysASSyIFY&amp;psig=AFQjCNGNmgmV8-2f7xucfW98eAJFR7Kpcg&amp;ust=1383310552866785" TargetMode="Externa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wNnTa5Jc_-l_BM&amp;tbnid=8bE4Z5hqMrFiDM:&amp;ved=0CAUQjRw&amp;url=http://creationsjourneytolife.blogspot.com/2013/05/day-401-thinking-is-for-losers.html&amp;ei=yE9yUozKHqXdsAT-04LYDg&amp;psig=AFQjCNFyhIcJOMrKzW84NYX4N16mNL1yfw&amp;ust=1383309633090015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google.com/url?sa=i&amp;rct=j&amp;q=&amp;esrc=s&amp;frm=1&amp;source=images&amp;cd=&amp;cad=rja&amp;docid=dNYce-ObrpskrM&amp;tbnid=5gFSIBx2yRBgRM:&amp;ved=0CAUQjRw&amp;url=http://utsa.edu/careercenter/students/career_assessments/RIASEC_Holland_Codes.html&amp;ei=DLhqUqzQGoXMkAeit4GgAQ&amp;bvm=bv.55123115,d.dmg&amp;psig=AFQjCNE7Wd63PbtLy8CRjIZARMRzeeQ-SA&amp;ust=138281204083899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28600"/>
            <a:ext cx="6400800" cy="1600200"/>
          </a:xfrm>
        </p:spPr>
        <p:txBody>
          <a:bodyPr/>
          <a:lstStyle/>
          <a:p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 Grade Students</a:t>
            </a:r>
          </a:p>
          <a:p>
            <a:r>
              <a:rPr lang="en-US" dirty="0" smtClean="0"/>
              <a:t>Session One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Holland Career Lesson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048000"/>
            <a:ext cx="8534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Directions: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Log onto windows.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Go to</a:t>
            </a:r>
            <a:r>
              <a:rPr lang="en-US" sz="3600" dirty="0" smtClean="0"/>
              <a:t> </a:t>
            </a:r>
            <a:r>
              <a:rPr lang="en-US" sz="3600" dirty="0" err="1" smtClean="0"/>
              <a:t>connection.naviance.com</a:t>
            </a:r>
            <a:r>
              <a:rPr lang="en-US" sz="3600" dirty="0" smtClean="0"/>
              <a:t>/</a:t>
            </a:r>
            <a:r>
              <a:rPr lang="en-US" sz="3600" dirty="0" err="1" smtClean="0"/>
              <a:t>pikesvillehi</a:t>
            </a: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Log onto your </a:t>
            </a:r>
            <a:r>
              <a:rPr lang="en-US" sz="2800" dirty="0" err="1" smtClean="0"/>
              <a:t>Naviance</a:t>
            </a:r>
            <a:r>
              <a:rPr lang="en-US" sz="2800" dirty="0" smtClean="0"/>
              <a:t> account. *Your user name should be the same from last month, which should be your email address*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57200"/>
            <a:ext cx="5410200" cy="59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453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infp-career-choices-john-holland-artistic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2455" y="3124200"/>
            <a:ext cx="5091545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860030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2286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1. Click on the Careers Tab and Begin the Career Interest Profiler.</a:t>
            </a:r>
            <a:br>
              <a:rPr lang="en-US" sz="2000" dirty="0" smtClean="0"/>
            </a:br>
            <a:r>
              <a:rPr lang="en-US" sz="2000" dirty="0" smtClean="0"/>
              <a:t>2. Use your results, and explore </a:t>
            </a:r>
            <a:r>
              <a:rPr lang="en-US" sz="2000" dirty="0" err="1" smtClean="0"/>
              <a:t>Naviance</a:t>
            </a:r>
            <a:r>
              <a:rPr lang="en-US" sz="2000" dirty="0" smtClean="0"/>
              <a:t>, to complete the worksheet.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28600"/>
            <a:ext cx="6400800" cy="1600200"/>
          </a:xfrm>
        </p:spPr>
        <p:txBody>
          <a:bodyPr/>
          <a:lstStyle/>
          <a:p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 Grade Students</a:t>
            </a:r>
          </a:p>
          <a:p>
            <a:r>
              <a:rPr lang="en-US" dirty="0" smtClean="0"/>
              <a:t>Session Two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8229600" cy="1470025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dirty="0" smtClean="0"/>
              <a:t>Holland Career Lesson</a:t>
            </a:r>
            <a:br>
              <a:rPr lang="en-US" dirty="0" smtClean="0"/>
            </a:br>
            <a:r>
              <a:rPr lang="en-US" sz="2000" dirty="0" smtClean="0">
                <a:solidFill>
                  <a:prstClr val="black"/>
                </a:solidFill>
                <a:latin typeface="Perpetua"/>
                <a:ea typeface="+mn-ea"/>
                <a:cs typeface="+mn-cs"/>
              </a:rPr>
              <a:t>Objective: SWBAT relate personal abilities, skills, interests and motivations to career choices by discussing five careers, in a group setting, in order to understand that multiple careers can produce job satisfaction.</a:t>
            </a:r>
            <a:br>
              <a:rPr lang="en-US" sz="2000" dirty="0" smtClean="0">
                <a:solidFill>
                  <a:prstClr val="black"/>
                </a:solidFill>
                <a:latin typeface="Perpetua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124200"/>
            <a:ext cx="853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i="1" dirty="0" smtClean="0"/>
              <a:t>If you took your results worksheet home, from the Career Interest Profiler, please get them out now.</a:t>
            </a:r>
          </a:p>
          <a:p>
            <a:pPr lvl="0"/>
            <a:endParaRPr lang="en-US" sz="2800" b="1" i="1" dirty="0" smtClean="0"/>
          </a:p>
          <a:p>
            <a:pPr lvl="0"/>
            <a:r>
              <a:rPr lang="en-US" sz="2800" b="1" i="1" dirty="0" smtClean="0"/>
              <a:t>If your results worksheet was collected, please wait for it to</a:t>
            </a:r>
          </a:p>
          <a:p>
            <a:pPr lvl="0"/>
            <a:r>
              <a:rPr lang="en-US" sz="2800" b="1" i="1" dirty="0" smtClean="0"/>
              <a:t>be passed back to you.</a:t>
            </a:r>
          </a:p>
          <a:p>
            <a:endParaRPr lang="en-US" sz="2800" dirty="0" smtClean="0"/>
          </a:p>
        </p:txBody>
      </p:sp>
      <p:pic>
        <p:nvPicPr>
          <p:cNvPr id="5" name="Picture 6" descr="infp-career-choices-john-holland-artisti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800600"/>
            <a:ext cx="2389909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687304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infp-career-choices-john-holland-artistic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743200"/>
            <a:ext cx="4779818" cy="350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3810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Just to Review…..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Warm Up Questions : Answer on the back of your worksheet</a:t>
            </a:r>
            <a:br>
              <a:rPr lang="en-US" dirty="0" smtClean="0"/>
            </a:br>
            <a:r>
              <a:rPr lang="en-US" sz="2200" dirty="0" smtClean="0"/>
              <a:t>.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352800"/>
            <a:ext cx="364581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" y="1143000"/>
            <a:ext cx="77724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3200" dirty="0" smtClean="0"/>
              <a:t>What is a benefit of taking the career interest profiler?</a:t>
            </a:r>
          </a:p>
          <a:p>
            <a:pPr marL="342900" indent="-342900" algn="ctr">
              <a:buAutoNum type="arabicPeriod"/>
            </a:pPr>
            <a:r>
              <a:rPr lang="en-US" sz="3200" dirty="0" smtClean="0"/>
              <a:t>Why may it be recommended to find a career in your primary or secondary Holland Career type?</a:t>
            </a:r>
          </a:p>
          <a:p>
            <a:pPr marL="342900" indent="-342900" algn="ctr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Corners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How do you feel about the results of your John Holland Career assessment. Did it reflect who you think you are? Did it surprise you? Do you disagree?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When directed, move to the corner of the room that matches how you feel about your John Holland Results.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C:\Users\jgoldman\AppData\Local\Microsoft\Windows\Temporary Internet Files\Content.IE5\DL6NEH73\MC90043423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495800"/>
            <a:ext cx="2438400" cy="1740513"/>
          </a:xfrm>
          <a:prstGeom prst="rect">
            <a:avLst/>
          </a:prstGeom>
          <a:noFill/>
        </p:spPr>
      </p:pic>
      <p:pic>
        <p:nvPicPr>
          <p:cNvPr id="1029" name="Picture 5" descr="C:\Users\jgoldman\AppData\Local\Microsoft\Windows\Temporary Internet Files\Content.IE5\W5FJLRCO\MC90036415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038600"/>
            <a:ext cx="1720335" cy="1983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7772400" cy="1143000"/>
          </a:xfrm>
        </p:spPr>
        <p:txBody>
          <a:bodyPr/>
          <a:lstStyle/>
          <a:p>
            <a:r>
              <a:rPr lang="en-US" dirty="0" smtClean="0"/>
              <a:t>Group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066800"/>
            <a:ext cx="36576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Move into your Primary Holland Type Group (Social, Realistic, Conventional, Artistic, Investigative, or Enterprising)</a:t>
            </a:r>
          </a:p>
          <a:p>
            <a:r>
              <a:rPr lang="en-US" dirty="0" smtClean="0"/>
              <a:t>As a group, </a:t>
            </a:r>
            <a:r>
              <a:rPr lang="en-US" u="sng" dirty="0" smtClean="0"/>
              <a:t>complete the front</a:t>
            </a:r>
            <a:r>
              <a:rPr lang="en-US" dirty="0" smtClean="0"/>
              <a:t> of today’s worksheet. </a:t>
            </a:r>
            <a:r>
              <a:rPr lang="en-US" u="sng" dirty="0" smtClean="0"/>
              <a:t>Your group will be presenting your information at the end of today’s </a:t>
            </a:r>
            <a:r>
              <a:rPr lang="en-US" u="sng" dirty="0" err="1" smtClean="0"/>
              <a:t>classtime</a:t>
            </a:r>
            <a:r>
              <a:rPr lang="en-US" dirty="0" smtClean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609600"/>
            <a:ext cx="4841314" cy="387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191000"/>
            <a:ext cx="482317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962400" y="457200"/>
            <a:ext cx="5029200" cy="6096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 smtClean="0"/>
              <a:t>Individual Reflection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371600"/>
            <a:ext cx="7315200" cy="4572000"/>
          </a:xfrm>
        </p:spPr>
        <p:txBody>
          <a:bodyPr/>
          <a:lstStyle/>
          <a:p>
            <a:r>
              <a:rPr lang="en-US" dirty="0" smtClean="0"/>
              <a:t>As your exit ticket complete the reflection on the back of your worksheet.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2133600"/>
            <a:ext cx="801389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7772400" cy="1143000"/>
          </a:xfrm>
        </p:spPr>
        <p:txBody>
          <a:bodyPr/>
          <a:lstStyle/>
          <a:p>
            <a:r>
              <a:rPr lang="en-US" dirty="0" smtClean="0"/>
              <a:t>How do we pick careers?</a:t>
            </a:r>
            <a:endParaRPr lang="en-US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00200"/>
            <a:ext cx="4724400" cy="432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Steve was 10 years old, he wanted to be a doctor. </a:t>
            </a:r>
            <a:endParaRPr lang="en-US" dirty="0"/>
          </a:p>
        </p:txBody>
      </p:sp>
      <p:pic>
        <p:nvPicPr>
          <p:cNvPr id="1026" name="Picture 2" descr="C:\Users\jgoldman\AppData\Local\Microsoft\Windows\Temporary Internet Files\Content.IE5\DL6NEH73\MC90044551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990600"/>
            <a:ext cx="5334000" cy="5188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Then, during a neighborhood accident, he witnessed a compound fracture.</a:t>
            </a:r>
            <a:endParaRPr lang="en-US" dirty="0"/>
          </a:p>
        </p:txBody>
      </p:sp>
      <p:pic>
        <p:nvPicPr>
          <p:cNvPr id="2050" name="Picture 2" descr="C:\Users\jgoldman\AppData\Local\Microsoft\Windows\Temporary Internet Files\Content.IE5\W5FJLRCO\MC90029088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399" y="1676400"/>
            <a:ext cx="7379637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Steve immediately suffered an attack of nausea that forced him to leave the scene</a:t>
            </a:r>
            <a:endParaRPr lang="en-US" dirty="0"/>
          </a:p>
        </p:txBody>
      </p:sp>
      <p:pic>
        <p:nvPicPr>
          <p:cNvPr id="3075" name="Picture 3" descr="C:\Users\jgoldman\AppData\Local\Microsoft\Windows\Temporary Internet Files\Content.IE5\I9MK3UNP\MC90043382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828800"/>
            <a:ext cx="39624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Thinking about it later, Steve arrived at a truth: he could never become a physician…If a patient has a broken bone, he would vomit all over the them. </a:t>
            </a:r>
            <a:endParaRPr lang="en-US" dirty="0"/>
          </a:p>
        </p:txBody>
      </p:sp>
      <p:pic>
        <p:nvPicPr>
          <p:cNvPr id="4098" name="Picture 2" descr="C:\Users\jgoldman\AppData\Local\Microsoft\Windows\Temporary Internet Files\Content.IE5\W5FJLRCO\MC90043438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514600"/>
            <a:ext cx="2584450" cy="4073909"/>
          </a:xfrm>
          <a:prstGeom prst="rect">
            <a:avLst/>
          </a:prstGeom>
          <a:noFill/>
        </p:spPr>
      </p:pic>
      <p:pic>
        <p:nvPicPr>
          <p:cNvPr id="4099" name="Picture 3" descr="C:\Users\jgoldman\AppData\Local\Microsoft\Windows\Temporary Internet Files\Content.IE5\8HB16S16\MC90019848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657600"/>
            <a:ext cx="2372008" cy="2296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Career and Personality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524000"/>
            <a:ext cx="7772400" cy="4572000"/>
          </a:xfrm>
        </p:spPr>
        <p:txBody>
          <a:bodyPr/>
          <a:lstStyle/>
          <a:p>
            <a:r>
              <a:rPr lang="en-US" dirty="0" smtClean="0"/>
              <a:t>Myers Briggs Personality Assessment</a:t>
            </a:r>
          </a:p>
          <a:p>
            <a:r>
              <a:rPr lang="en-US" dirty="0" smtClean="0"/>
              <a:t>Holland Code Career Assessment</a:t>
            </a:r>
          </a:p>
          <a:p>
            <a:r>
              <a:rPr lang="en-US" dirty="0" smtClean="0"/>
              <a:t>The Big Five</a:t>
            </a:r>
          </a:p>
          <a:p>
            <a:r>
              <a:rPr lang="en-US" dirty="0" smtClean="0"/>
              <a:t>Career Cluster Test</a:t>
            </a:r>
          </a:p>
          <a:p>
            <a:endParaRPr lang="en-US" dirty="0"/>
          </a:p>
        </p:txBody>
      </p:sp>
      <p:pic>
        <p:nvPicPr>
          <p:cNvPr id="5122" name="Picture 2" descr="C:\Users\jgoldman\AppData\Local\Microsoft\Windows\Temporary Internet Files\Content.IE5\8HB16S16\MC90004838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886200"/>
            <a:ext cx="2156932" cy="2057400"/>
          </a:xfrm>
          <a:prstGeom prst="rect">
            <a:avLst/>
          </a:prstGeom>
          <a:noFill/>
        </p:spPr>
      </p:pic>
      <p:pic>
        <p:nvPicPr>
          <p:cNvPr id="5127" name="Picture 7" descr="http://t0.gstatic.com/images?q=tbn:ANd9GcSVMXS10Zx1lflEpNjQQI401z4FzAPsR5hRlZi7MqL4EW00KuRJ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362200"/>
            <a:ext cx="3190875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04800"/>
            <a:ext cx="7772400" cy="1143000"/>
          </a:xfrm>
        </p:spPr>
        <p:txBody>
          <a:bodyPr/>
          <a:lstStyle/>
          <a:p>
            <a:r>
              <a:rPr lang="en-US" dirty="0" smtClean="0"/>
              <a:t>Holland Codes - RIASEC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849868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choice of a vocation is an expression of personality</a:t>
            </a:r>
            <a:endParaRPr lang="en-US" dirty="0"/>
          </a:p>
        </p:txBody>
      </p:sp>
      <p:pic>
        <p:nvPicPr>
          <p:cNvPr id="9218" name="Picture 2" descr="http://www.self-directed-search.com/images/default-source/Content-Images/johnholland.jpg?sfvrsn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3124200" cy="4201510"/>
          </a:xfrm>
          <a:prstGeom prst="rect">
            <a:avLst/>
          </a:prstGeom>
          <a:noFill/>
        </p:spPr>
      </p:pic>
      <p:pic>
        <p:nvPicPr>
          <p:cNvPr id="9220" name="Picture 4" descr="http://1.bp.blogspot.com/-TSYLzn9c4JA/Uaegk1JqajI/AAAAAAAAA4w/z809vg0p9ck/s1600/Stop+Think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447800"/>
            <a:ext cx="3867150" cy="4248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04800"/>
            <a:ext cx="7772400" cy="1143000"/>
          </a:xfrm>
        </p:spPr>
        <p:txBody>
          <a:bodyPr/>
          <a:lstStyle/>
          <a:p>
            <a:r>
              <a:rPr lang="en-US" dirty="0" smtClean="0"/>
              <a:t>RIASEC Code Theory</a:t>
            </a:r>
            <a:endParaRPr lang="en-US" dirty="0"/>
          </a:p>
        </p:txBody>
      </p:sp>
      <p:pic>
        <p:nvPicPr>
          <p:cNvPr id="5122" name="Picture 2" descr="http://utsa.edu/careercenter/images/riasec/riasec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102296"/>
            <a:ext cx="6781800" cy="4755704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90600" y="849868"/>
            <a:ext cx="815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individuals can be categorized in six different types.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work environments can be categorized in six different types.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individuals tend to choose environments that fit with their personality.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highlights the importance of one’s personality being congruent with his or her environment. 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14529</TotalTime>
  <Words>370</Words>
  <Application>Microsoft Office PowerPoint</Application>
  <PresentationFormat>On-screen Show (4:3)</PresentationFormat>
  <Paragraphs>47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Equity</vt:lpstr>
      <vt:lpstr>Holland Career Lesson</vt:lpstr>
      <vt:lpstr>How do we pick careers?</vt:lpstr>
      <vt:lpstr>When Steve was 10 years old, he wanted to be a doctor. </vt:lpstr>
      <vt:lpstr>Then, during a neighborhood accident, he witnessed a compound fracture.</vt:lpstr>
      <vt:lpstr>Steve immediately suffered an attack of nausea that forced him to leave the scene</vt:lpstr>
      <vt:lpstr>Thinking about it later, Steve arrived at a truth: he could never become a physician…If a patient has a broken bone, he would vomit all over the them. </vt:lpstr>
      <vt:lpstr>Career and Personality Assessments</vt:lpstr>
      <vt:lpstr>Holland Codes - RIASEC</vt:lpstr>
      <vt:lpstr>RIASEC Code Theory</vt:lpstr>
      <vt:lpstr>Slide 10</vt:lpstr>
      <vt:lpstr>Slide 11</vt:lpstr>
      <vt:lpstr>Slide 12</vt:lpstr>
      <vt:lpstr>Holland Career Lesson Objective: SWBAT relate personal abilities, skills, interests and motivations to career choices by discussing five careers, in a group setting, in order to understand that multiple careers can produce job satisfaction. </vt:lpstr>
      <vt:lpstr>Slide 14</vt:lpstr>
      <vt:lpstr>Warm Up Questions : Answer on the back of your worksheet .</vt:lpstr>
      <vt:lpstr>Corners Activity</vt:lpstr>
      <vt:lpstr>Group Activity</vt:lpstr>
      <vt:lpstr>Individual Reflection</vt:lpstr>
    </vt:vector>
  </TitlesOfParts>
  <Company>BCPS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jgoldman</dc:creator>
  <cp:lastModifiedBy>Goldman</cp:lastModifiedBy>
  <cp:revision>888</cp:revision>
  <dcterms:created xsi:type="dcterms:W3CDTF">2013-10-22T14:43:00Z</dcterms:created>
  <dcterms:modified xsi:type="dcterms:W3CDTF">2013-12-05T02:03:25Z</dcterms:modified>
</cp:coreProperties>
</file>