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 id="2147483698" r:id="rId3"/>
    <p:sldMasterId id="2147483711" r:id="rId4"/>
  </p:sldMasterIdLst>
  <p:notesMasterIdLst>
    <p:notesMasterId r:id="rId55"/>
  </p:notesMasterIdLst>
  <p:sldIdLst>
    <p:sldId id="256" r:id="rId5"/>
    <p:sldId id="303" r:id="rId6"/>
    <p:sldId id="281" r:id="rId7"/>
    <p:sldId id="283" r:id="rId8"/>
    <p:sldId id="282" r:id="rId9"/>
    <p:sldId id="284" r:id="rId10"/>
    <p:sldId id="257" r:id="rId11"/>
    <p:sldId id="258" r:id="rId12"/>
    <p:sldId id="259" r:id="rId13"/>
    <p:sldId id="260" r:id="rId14"/>
    <p:sldId id="286" r:id="rId15"/>
    <p:sldId id="261" r:id="rId16"/>
    <p:sldId id="287" r:id="rId17"/>
    <p:sldId id="285" r:id="rId18"/>
    <p:sldId id="262" r:id="rId19"/>
    <p:sldId id="263" r:id="rId20"/>
    <p:sldId id="264" r:id="rId21"/>
    <p:sldId id="265" r:id="rId22"/>
    <p:sldId id="304" r:id="rId23"/>
    <p:sldId id="266" r:id="rId24"/>
    <p:sldId id="305" r:id="rId25"/>
    <p:sldId id="288" r:id="rId26"/>
    <p:sldId id="268" r:id="rId27"/>
    <p:sldId id="296" r:id="rId28"/>
    <p:sldId id="297" r:id="rId29"/>
    <p:sldId id="290" r:id="rId30"/>
    <p:sldId id="291" r:id="rId31"/>
    <p:sldId id="294" r:id="rId32"/>
    <p:sldId id="292" r:id="rId33"/>
    <p:sldId id="293" r:id="rId34"/>
    <p:sldId id="302" r:id="rId35"/>
    <p:sldId id="295" r:id="rId36"/>
    <p:sldId id="267" r:id="rId37"/>
    <p:sldId id="289" r:id="rId38"/>
    <p:sldId id="301" r:id="rId39"/>
    <p:sldId id="270" r:id="rId40"/>
    <p:sldId id="275" r:id="rId41"/>
    <p:sldId id="269" r:id="rId42"/>
    <p:sldId id="273" r:id="rId43"/>
    <p:sldId id="276" r:id="rId44"/>
    <p:sldId id="272" r:id="rId45"/>
    <p:sldId id="300" r:id="rId46"/>
    <p:sldId id="278" r:id="rId47"/>
    <p:sldId id="277" r:id="rId48"/>
    <p:sldId id="274" r:id="rId49"/>
    <p:sldId id="271" r:id="rId50"/>
    <p:sldId id="279" r:id="rId51"/>
    <p:sldId id="280" r:id="rId52"/>
    <p:sldId id="298" r:id="rId53"/>
    <p:sldId id="299"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11693D1-1CD8-47D8-9989-B33FED6299D4}">
          <p14:sldIdLst>
            <p14:sldId id="256"/>
            <p14:sldId id="303"/>
            <p14:sldId id="281"/>
            <p14:sldId id="283"/>
            <p14:sldId id="282"/>
            <p14:sldId id="284"/>
            <p14:sldId id="257"/>
            <p14:sldId id="258"/>
            <p14:sldId id="259"/>
            <p14:sldId id="260"/>
            <p14:sldId id="286"/>
            <p14:sldId id="261"/>
            <p14:sldId id="287"/>
            <p14:sldId id="285"/>
            <p14:sldId id="262"/>
            <p14:sldId id="263"/>
            <p14:sldId id="264"/>
            <p14:sldId id="265"/>
            <p14:sldId id="304"/>
            <p14:sldId id="266"/>
            <p14:sldId id="305"/>
            <p14:sldId id="288"/>
            <p14:sldId id="268"/>
            <p14:sldId id="296"/>
            <p14:sldId id="297"/>
            <p14:sldId id="290"/>
            <p14:sldId id="291"/>
            <p14:sldId id="294"/>
            <p14:sldId id="292"/>
            <p14:sldId id="293"/>
            <p14:sldId id="302"/>
            <p14:sldId id="295"/>
            <p14:sldId id="267"/>
            <p14:sldId id="289"/>
            <p14:sldId id="301"/>
            <p14:sldId id="270"/>
            <p14:sldId id="275"/>
            <p14:sldId id="269"/>
            <p14:sldId id="273"/>
            <p14:sldId id="276"/>
            <p14:sldId id="272"/>
            <p14:sldId id="300"/>
            <p14:sldId id="278"/>
            <p14:sldId id="277"/>
            <p14:sldId id="274"/>
            <p14:sldId id="271"/>
            <p14:sldId id="279"/>
            <p14:sldId id="280"/>
            <p14:sldId id="298"/>
            <p14:sldId id="29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906" y="-84"/>
      </p:cViewPr>
      <p:guideLst>
        <p:guide orient="horz" pos="2160"/>
        <p:guide pos="2880"/>
      </p:guideLst>
    </p:cSldViewPr>
  </p:slideViewPr>
  <p:notesTextViewPr>
    <p:cViewPr>
      <p:scale>
        <a:sx n="1" d="1"/>
        <a:sy n="1" d="1"/>
      </p:scale>
      <p:origin x="0" y="0"/>
    </p:cViewPr>
  </p:notesTextViewPr>
  <p:notesViewPr>
    <p:cSldViewPr>
      <p:cViewPr varScale="1">
        <p:scale>
          <a:sx n="65" d="100"/>
          <a:sy n="65" d="100"/>
        </p:scale>
        <p:origin x="-1830"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62206C-3C7B-46DA-83AD-EA5E2E1B4F97}" type="datetimeFigureOut">
              <a:rPr lang="en-US" smtClean="0"/>
              <a:t>4/14/2015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F55719-F326-48C6-AC21-2A671BAFF9F8}" type="slidenum">
              <a:rPr lang="en-US" smtClean="0"/>
              <a:t>‹#›</a:t>
            </a:fld>
            <a:endParaRPr lang="en-US"/>
          </a:p>
        </p:txBody>
      </p:sp>
    </p:spTree>
    <p:extLst>
      <p:ext uri="{BB962C8B-B14F-4D97-AF65-F5344CB8AC3E}">
        <p14:creationId xmlns:p14="http://schemas.microsoft.com/office/powerpoint/2010/main" val="3536894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Some of the most draining and difficult work we do but for your kids, it is some of the most necessary</a:t>
            </a:r>
          </a:p>
          <a:p>
            <a:endParaRPr lang="en-US" sz="1600" dirty="0"/>
          </a:p>
          <a:p>
            <a:r>
              <a:rPr lang="en-US" sz="1600" dirty="0" smtClean="0"/>
              <a:t>Much of the work we do..</a:t>
            </a:r>
          </a:p>
          <a:p>
            <a:r>
              <a:rPr lang="en-US" sz="1600" dirty="0" smtClean="0"/>
              <a:t>Every one of your kids has already experienced multiple losses so they are often hyper-sensitized  for emotions and thoughts about loss.</a:t>
            </a:r>
            <a:endParaRPr lang="en-US" sz="1600" dirty="0"/>
          </a:p>
        </p:txBody>
      </p:sp>
      <p:sp>
        <p:nvSpPr>
          <p:cNvPr id="4" name="Slide Number Placeholder 3"/>
          <p:cNvSpPr>
            <a:spLocks noGrp="1"/>
          </p:cNvSpPr>
          <p:nvPr>
            <p:ph type="sldNum" sz="quarter" idx="10"/>
          </p:nvPr>
        </p:nvSpPr>
        <p:spPr/>
        <p:txBody>
          <a:bodyPr/>
          <a:lstStyle/>
          <a:p>
            <a:fld id="{80F55719-F326-48C6-AC21-2A671BAFF9F8}" type="slidenum">
              <a:rPr lang="en-US" smtClean="0"/>
              <a:t>1</a:t>
            </a:fld>
            <a:endParaRPr lang="en-US"/>
          </a:p>
        </p:txBody>
      </p:sp>
    </p:spTree>
    <p:extLst>
      <p:ext uri="{BB962C8B-B14F-4D97-AF65-F5344CB8AC3E}">
        <p14:creationId xmlns:p14="http://schemas.microsoft.com/office/powerpoint/2010/main" val="1103260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14437">
              <a:defRPr>
                <a:solidFill>
                  <a:schemeClr val="tx1"/>
                </a:solidFill>
                <a:latin typeface="Tahoma" charset="0"/>
              </a:defRPr>
            </a:lvl1pPr>
            <a:lvl2pPr marL="729057" indent="-280406" defTabSz="914437">
              <a:defRPr>
                <a:solidFill>
                  <a:schemeClr val="tx1"/>
                </a:solidFill>
                <a:latin typeface="Tahoma" charset="0"/>
              </a:defRPr>
            </a:lvl2pPr>
            <a:lvl3pPr marL="1121626" indent="-224325" defTabSz="914437">
              <a:defRPr>
                <a:solidFill>
                  <a:schemeClr val="tx1"/>
                </a:solidFill>
                <a:latin typeface="Tahoma" charset="0"/>
              </a:defRPr>
            </a:lvl3pPr>
            <a:lvl4pPr marL="1570276" indent="-224325" defTabSz="914437">
              <a:defRPr>
                <a:solidFill>
                  <a:schemeClr val="tx1"/>
                </a:solidFill>
                <a:latin typeface="Tahoma" charset="0"/>
              </a:defRPr>
            </a:lvl4pPr>
            <a:lvl5pPr marL="2018927" indent="-224325" defTabSz="914437">
              <a:defRPr>
                <a:solidFill>
                  <a:schemeClr val="tx1"/>
                </a:solidFill>
                <a:latin typeface="Tahoma" charset="0"/>
              </a:defRPr>
            </a:lvl5pPr>
            <a:lvl6pPr marL="2467577" indent="-224325" defTabSz="914437" eaLnBrk="0" fontAlgn="base" hangingPunct="0">
              <a:spcBef>
                <a:spcPct val="0"/>
              </a:spcBef>
              <a:spcAft>
                <a:spcPct val="0"/>
              </a:spcAft>
              <a:defRPr>
                <a:solidFill>
                  <a:schemeClr val="tx1"/>
                </a:solidFill>
                <a:latin typeface="Tahoma" charset="0"/>
              </a:defRPr>
            </a:lvl6pPr>
            <a:lvl7pPr marL="2916227" indent="-224325" defTabSz="914437" eaLnBrk="0" fontAlgn="base" hangingPunct="0">
              <a:spcBef>
                <a:spcPct val="0"/>
              </a:spcBef>
              <a:spcAft>
                <a:spcPct val="0"/>
              </a:spcAft>
              <a:defRPr>
                <a:solidFill>
                  <a:schemeClr val="tx1"/>
                </a:solidFill>
                <a:latin typeface="Tahoma" charset="0"/>
              </a:defRPr>
            </a:lvl7pPr>
            <a:lvl8pPr marL="3364878" indent="-224325" defTabSz="914437" eaLnBrk="0" fontAlgn="base" hangingPunct="0">
              <a:spcBef>
                <a:spcPct val="0"/>
              </a:spcBef>
              <a:spcAft>
                <a:spcPct val="0"/>
              </a:spcAft>
              <a:defRPr>
                <a:solidFill>
                  <a:schemeClr val="tx1"/>
                </a:solidFill>
                <a:latin typeface="Tahoma" charset="0"/>
              </a:defRPr>
            </a:lvl8pPr>
            <a:lvl9pPr marL="3813528" indent="-224325" defTabSz="914437" eaLnBrk="0" fontAlgn="base" hangingPunct="0">
              <a:spcBef>
                <a:spcPct val="0"/>
              </a:spcBef>
              <a:spcAft>
                <a:spcPct val="0"/>
              </a:spcAft>
              <a:defRPr>
                <a:solidFill>
                  <a:schemeClr val="tx1"/>
                </a:solidFill>
                <a:latin typeface="Tahoma" charset="0"/>
              </a:defRPr>
            </a:lvl9pPr>
          </a:lstStyle>
          <a:p>
            <a:fld id="{7898B3C2-887C-4D00-B6C1-000C4A851181}" type="slidenum">
              <a:rPr lang="en-US" smtClean="0">
                <a:latin typeface="Arial" charset="0"/>
              </a:rPr>
              <a:pPr/>
              <a:t>10</a:t>
            </a:fld>
            <a:endParaRPr lang="en-US" smtClean="0">
              <a:latin typeface="Arial" charset="0"/>
            </a:endParaRPr>
          </a:p>
        </p:txBody>
      </p:sp>
      <p:sp>
        <p:nvSpPr>
          <p:cNvPr id="37891" name="Rectangle 2"/>
          <p:cNvSpPr>
            <a:spLocks noGrp="1" noRot="1" noChangeAspect="1" noChangeArrowheads="1" noTextEdit="1"/>
          </p:cNvSpPr>
          <p:nvPr>
            <p:ph type="sldImg"/>
          </p:nvPr>
        </p:nvSpPr>
        <p:spPr>
          <a:xfrm>
            <a:off x="1182688" y="685800"/>
            <a:ext cx="2436812" cy="1828800"/>
          </a:xfrm>
          <a:ln/>
        </p:spPr>
      </p:sp>
      <p:sp>
        <p:nvSpPr>
          <p:cNvPr id="37892" name="Rectangle 3"/>
          <p:cNvSpPr>
            <a:spLocks noGrp="1" noChangeArrowheads="1"/>
          </p:cNvSpPr>
          <p:nvPr>
            <p:ph type="body" idx="1"/>
          </p:nvPr>
        </p:nvSpPr>
        <p:spPr>
          <a:xfrm>
            <a:off x="686421" y="3048000"/>
            <a:ext cx="5485158" cy="5410513"/>
          </a:xfrm>
          <a:noFill/>
        </p:spPr>
        <p:txBody>
          <a:bodyPr/>
          <a:lstStyle/>
          <a:p>
            <a:pPr eaLnBrk="1" hangingPunct="1"/>
            <a:r>
              <a:rPr lang="en-US" sz="1600" dirty="0" smtClean="0"/>
              <a:t>Being the caretaker in a school can be complicated by a number of factors.</a:t>
            </a:r>
          </a:p>
          <a:p>
            <a:pPr eaLnBrk="1" hangingPunct="1"/>
            <a:r>
              <a:rPr lang="en-US" sz="1600" u="sng" dirty="0" smtClean="0"/>
              <a:t>Personal loss</a:t>
            </a:r>
            <a:r>
              <a:rPr lang="en-US" sz="1600" dirty="0" smtClean="0"/>
              <a:t> – if we have experienced the loss of someone important to us in our personal life, especially if it was recent.</a:t>
            </a:r>
          </a:p>
          <a:p>
            <a:pPr eaLnBrk="1" hangingPunct="1"/>
            <a:endParaRPr lang="en-US" sz="1600" dirty="0" smtClean="0"/>
          </a:p>
          <a:p>
            <a:pPr eaLnBrk="1" hangingPunct="1"/>
            <a:r>
              <a:rPr lang="en-US" sz="1600" u="sng" dirty="0" smtClean="0"/>
              <a:t>Relationship with deceased or the grieving person</a:t>
            </a:r>
            <a:r>
              <a:rPr lang="en-US" sz="1600" dirty="0" smtClean="0"/>
              <a:t> – If we have a particularly close relationship with the staff member or student who is grieving.</a:t>
            </a:r>
          </a:p>
          <a:p>
            <a:pPr eaLnBrk="1" hangingPunct="1"/>
            <a:endParaRPr lang="en-US" sz="1600" dirty="0" smtClean="0"/>
          </a:p>
          <a:p>
            <a:pPr eaLnBrk="1" hangingPunct="1"/>
            <a:r>
              <a:rPr lang="en-US" sz="1600" u="sng" dirty="0" smtClean="0"/>
              <a:t>Not having experienced a close loss oneself</a:t>
            </a:r>
            <a:r>
              <a:rPr lang="en-US" sz="1600" dirty="0" smtClean="0"/>
              <a:t> – We may feel inadequate to understand</a:t>
            </a:r>
            <a:r>
              <a:rPr lang="en-US" dirty="0" smtClean="0"/>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smtClean="0"/>
          </a:p>
          <a:p>
            <a:r>
              <a:rPr lang="en-US" sz="2400" dirty="0" smtClean="0"/>
              <a:t>Grief-internal responses (personal thoughts and </a:t>
            </a:r>
            <a:r>
              <a:rPr lang="en-US" sz="2400" dirty="0" err="1" smtClean="0"/>
              <a:t>feelilngs</a:t>
            </a:r>
            <a:r>
              <a:rPr lang="en-US" sz="2400" dirty="0" smtClean="0"/>
              <a:t> </a:t>
            </a:r>
            <a:r>
              <a:rPr lang="en-US" sz="2400" dirty="0" err="1" smtClean="0"/>
              <a:t>abouttheloss</a:t>
            </a:r>
            <a:r>
              <a:rPr lang="en-US" sz="2400" dirty="0" smtClean="0"/>
              <a:t>) </a:t>
            </a:r>
            <a:r>
              <a:rPr lang="en-US" sz="2400" dirty="0" err="1" smtClean="0"/>
              <a:t>followig</a:t>
            </a:r>
            <a:r>
              <a:rPr lang="en-US" sz="2400" dirty="0" smtClean="0"/>
              <a:t> a </a:t>
            </a:r>
            <a:r>
              <a:rPr lang="en-US" sz="2400" dirty="0" err="1" smtClean="0"/>
              <a:t>berevement</a:t>
            </a:r>
            <a:r>
              <a:rPr lang="en-US" sz="2400" dirty="0" smtClean="0"/>
              <a:t> which may lead to maladaptive </a:t>
            </a:r>
            <a:r>
              <a:rPr lang="en-US" sz="2400" dirty="0" err="1" smtClean="0"/>
              <a:t>bheaviors</a:t>
            </a:r>
            <a:endParaRPr lang="en-US" sz="2400" dirty="0" smtClean="0"/>
          </a:p>
          <a:p>
            <a:endParaRPr lang="en-US" sz="2400" dirty="0" smtClean="0"/>
          </a:p>
          <a:p>
            <a:r>
              <a:rPr lang="en-US" sz="2400" dirty="0" smtClean="0"/>
              <a:t>Mourning-a shared social response to al loss, sharing ones’ grief with others, accomplishing the tasks of living with the loss. </a:t>
            </a:r>
            <a:endParaRPr lang="en-US" sz="2400" dirty="0"/>
          </a:p>
        </p:txBody>
      </p:sp>
      <p:sp>
        <p:nvSpPr>
          <p:cNvPr id="4" name="Slide Number Placeholder 3"/>
          <p:cNvSpPr>
            <a:spLocks noGrp="1"/>
          </p:cNvSpPr>
          <p:nvPr>
            <p:ph type="sldNum" sz="quarter" idx="10"/>
          </p:nvPr>
        </p:nvSpPr>
        <p:spPr/>
        <p:txBody>
          <a:bodyPr/>
          <a:lstStyle/>
          <a:p>
            <a:fld id="{80F55719-F326-48C6-AC21-2A671BAFF9F8}" type="slidenum">
              <a:rPr lang="en-US" smtClean="0"/>
              <a:t>11</a:t>
            </a:fld>
            <a:endParaRPr lang="en-US"/>
          </a:p>
        </p:txBody>
      </p:sp>
    </p:spTree>
    <p:extLst>
      <p:ext uri="{BB962C8B-B14F-4D97-AF65-F5344CB8AC3E}">
        <p14:creationId xmlns:p14="http://schemas.microsoft.com/office/powerpoint/2010/main" val="3443015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14437">
              <a:defRPr>
                <a:solidFill>
                  <a:schemeClr val="tx1"/>
                </a:solidFill>
                <a:latin typeface="Tahoma" charset="0"/>
              </a:defRPr>
            </a:lvl1pPr>
            <a:lvl2pPr marL="729057" indent="-280406" defTabSz="914437">
              <a:defRPr>
                <a:solidFill>
                  <a:schemeClr val="tx1"/>
                </a:solidFill>
                <a:latin typeface="Tahoma" charset="0"/>
              </a:defRPr>
            </a:lvl2pPr>
            <a:lvl3pPr marL="1121626" indent="-224325" defTabSz="914437">
              <a:defRPr>
                <a:solidFill>
                  <a:schemeClr val="tx1"/>
                </a:solidFill>
                <a:latin typeface="Tahoma" charset="0"/>
              </a:defRPr>
            </a:lvl3pPr>
            <a:lvl4pPr marL="1570276" indent="-224325" defTabSz="914437">
              <a:defRPr>
                <a:solidFill>
                  <a:schemeClr val="tx1"/>
                </a:solidFill>
                <a:latin typeface="Tahoma" charset="0"/>
              </a:defRPr>
            </a:lvl4pPr>
            <a:lvl5pPr marL="2018927" indent="-224325" defTabSz="914437">
              <a:defRPr>
                <a:solidFill>
                  <a:schemeClr val="tx1"/>
                </a:solidFill>
                <a:latin typeface="Tahoma" charset="0"/>
              </a:defRPr>
            </a:lvl5pPr>
            <a:lvl6pPr marL="2467577" indent="-224325" defTabSz="914437" eaLnBrk="0" fontAlgn="base" hangingPunct="0">
              <a:spcBef>
                <a:spcPct val="0"/>
              </a:spcBef>
              <a:spcAft>
                <a:spcPct val="0"/>
              </a:spcAft>
              <a:defRPr>
                <a:solidFill>
                  <a:schemeClr val="tx1"/>
                </a:solidFill>
                <a:latin typeface="Tahoma" charset="0"/>
              </a:defRPr>
            </a:lvl6pPr>
            <a:lvl7pPr marL="2916227" indent="-224325" defTabSz="914437" eaLnBrk="0" fontAlgn="base" hangingPunct="0">
              <a:spcBef>
                <a:spcPct val="0"/>
              </a:spcBef>
              <a:spcAft>
                <a:spcPct val="0"/>
              </a:spcAft>
              <a:defRPr>
                <a:solidFill>
                  <a:schemeClr val="tx1"/>
                </a:solidFill>
                <a:latin typeface="Tahoma" charset="0"/>
              </a:defRPr>
            </a:lvl7pPr>
            <a:lvl8pPr marL="3364878" indent="-224325" defTabSz="914437" eaLnBrk="0" fontAlgn="base" hangingPunct="0">
              <a:spcBef>
                <a:spcPct val="0"/>
              </a:spcBef>
              <a:spcAft>
                <a:spcPct val="0"/>
              </a:spcAft>
              <a:defRPr>
                <a:solidFill>
                  <a:schemeClr val="tx1"/>
                </a:solidFill>
                <a:latin typeface="Tahoma" charset="0"/>
              </a:defRPr>
            </a:lvl8pPr>
            <a:lvl9pPr marL="3813528" indent="-224325" defTabSz="914437" eaLnBrk="0" fontAlgn="base" hangingPunct="0">
              <a:spcBef>
                <a:spcPct val="0"/>
              </a:spcBef>
              <a:spcAft>
                <a:spcPct val="0"/>
              </a:spcAft>
              <a:defRPr>
                <a:solidFill>
                  <a:schemeClr val="tx1"/>
                </a:solidFill>
                <a:latin typeface="Tahoma" charset="0"/>
              </a:defRPr>
            </a:lvl9pPr>
          </a:lstStyle>
          <a:p>
            <a:fld id="{03AD969C-11CC-4FC2-8919-694DD7D6CBE9}" type="slidenum">
              <a:rPr lang="en-US" smtClean="0">
                <a:latin typeface="Arial" charset="0"/>
              </a:rPr>
              <a:pPr/>
              <a:t>12</a:t>
            </a:fld>
            <a:endParaRPr lang="en-US" smtClean="0">
              <a:latin typeface="Arial" charset="0"/>
            </a:endParaRPr>
          </a:p>
        </p:txBody>
      </p:sp>
      <p:sp>
        <p:nvSpPr>
          <p:cNvPr id="38915" name="Rectangle 2"/>
          <p:cNvSpPr>
            <a:spLocks noGrp="1" noRot="1" noChangeAspect="1" noChangeArrowheads="1" noTextEdit="1"/>
          </p:cNvSpPr>
          <p:nvPr>
            <p:ph type="sldImg"/>
          </p:nvPr>
        </p:nvSpPr>
        <p:spPr>
          <a:xfrm>
            <a:off x="1233488" y="685800"/>
            <a:ext cx="2640012" cy="1981200"/>
          </a:xfrm>
          <a:ln/>
        </p:spPr>
      </p:sp>
      <p:sp>
        <p:nvSpPr>
          <p:cNvPr id="38916" name="Rectangle 3"/>
          <p:cNvSpPr>
            <a:spLocks noGrp="1" noChangeArrowheads="1"/>
          </p:cNvSpPr>
          <p:nvPr>
            <p:ph type="body" idx="1"/>
          </p:nvPr>
        </p:nvSpPr>
        <p:spPr>
          <a:xfrm>
            <a:off x="686421" y="2971488"/>
            <a:ext cx="5485158" cy="5487025"/>
          </a:xfrm>
          <a:noFill/>
        </p:spPr>
        <p:txBody>
          <a:bodyPr/>
          <a:lstStyle/>
          <a:p>
            <a:pPr eaLnBrk="1" hangingPunct="1"/>
            <a:endParaRPr lang="en-US" dirty="0" smtClean="0"/>
          </a:p>
          <a:p>
            <a:pPr eaLnBrk="1" hangingPunct="1"/>
            <a:r>
              <a:rPr lang="en-US" sz="1600" b="1" dirty="0" smtClean="0">
                <a:solidFill>
                  <a:srgbClr val="FF0000"/>
                </a:solidFill>
              </a:rPr>
              <a:t>Worksheet</a:t>
            </a:r>
            <a:r>
              <a:rPr lang="en-US" sz="1600" dirty="0" smtClean="0"/>
              <a:t>. Share and discuss</a:t>
            </a:r>
          </a:p>
          <a:p>
            <a:pPr eaLnBrk="1" hangingPunct="1"/>
            <a:endParaRPr lang="en-US" sz="1600" dirty="0" smtClean="0"/>
          </a:p>
          <a:p>
            <a:pPr eaLnBrk="1" hangingPunct="1"/>
            <a:r>
              <a:rPr lang="en-US" sz="1600" dirty="0" smtClean="0"/>
              <a:t>Our understanding of death and our coping skills to deal with grief, evolved through the life cycle.  Consider these questions and share with someone near you.</a:t>
            </a:r>
          </a:p>
          <a:p>
            <a:pPr eaLnBrk="1" hangingPunct="1"/>
            <a:endParaRPr lang="en-US" sz="1600" dirty="0" smtClean="0"/>
          </a:p>
          <a:p>
            <a:pPr eaLnBrk="1" hangingPunct="1"/>
            <a:r>
              <a:rPr lang="en-US" sz="1600" u="sng" dirty="0" smtClean="0"/>
              <a:t>It is important to explore our own history with grief issues because:</a:t>
            </a:r>
          </a:p>
          <a:p>
            <a:pPr marL="285750" indent="-285750" eaLnBrk="1" hangingPunct="1">
              <a:buFont typeface="Arial" pitchFamily="34" charset="0"/>
              <a:buChar char="•"/>
            </a:pPr>
            <a:r>
              <a:rPr lang="en-US" sz="1600" dirty="0" smtClean="0"/>
              <a:t>We may have our own questions about existential issues.</a:t>
            </a:r>
          </a:p>
          <a:p>
            <a:pPr marL="285750" indent="-285750" eaLnBrk="1" hangingPunct="1">
              <a:buFont typeface="Arial" pitchFamily="34" charset="0"/>
              <a:buChar char="•"/>
            </a:pPr>
            <a:r>
              <a:rPr lang="en-US" sz="1600" dirty="0" smtClean="0"/>
              <a:t>We may feel anxious about our own expertise with grief and loss.</a:t>
            </a:r>
          </a:p>
          <a:p>
            <a:pPr marL="285750" indent="-285750" eaLnBrk="1" hangingPunct="1">
              <a:buFont typeface="Arial" pitchFamily="34" charset="0"/>
              <a:buChar char="•"/>
            </a:pPr>
            <a:r>
              <a:rPr lang="en-US" sz="1600" dirty="0" smtClean="0"/>
              <a:t>We may feel fear regarding the safety of our own family members.</a:t>
            </a:r>
          </a:p>
          <a:p>
            <a:pPr marL="285750" indent="-285750" eaLnBrk="1" hangingPunct="1">
              <a:buFont typeface="Arial" pitchFamily="34" charset="0"/>
              <a:buChar char="•"/>
            </a:pPr>
            <a:r>
              <a:rPr lang="en-US" sz="1600" dirty="0" smtClean="0"/>
              <a:t>If we have personal unresolved grief, we may have difficulty staying focused on the needs of the student.  We may feel the need to “rescue”.</a:t>
            </a:r>
          </a:p>
          <a:p>
            <a:pPr eaLnBrk="1" hangingPunct="1"/>
            <a:endParaRPr lang="en-US" sz="1600" dirty="0" smtClean="0"/>
          </a:p>
          <a:p>
            <a:pPr eaLnBrk="1" hangingPunct="1"/>
            <a:endParaRPr lang="en-US" sz="16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smtClean="0"/>
          </a:p>
          <a:p>
            <a:r>
              <a:rPr lang="en-US" sz="1800" dirty="0" smtClean="0"/>
              <a:t>Card and markers</a:t>
            </a:r>
          </a:p>
          <a:p>
            <a:r>
              <a:rPr lang="en-US" sz="1800" dirty="0" smtClean="0"/>
              <a:t>The roles the deceased played in your life</a:t>
            </a:r>
          </a:p>
          <a:p>
            <a:endParaRPr lang="en-US" sz="1800" dirty="0" smtClean="0"/>
          </a:p>
          <a:p>
            <a:r>
              <a:rPr lang="en-US" sz="1800" dirty="0" smtClean="0">
                <a:solidFill>
                  <a:srgbClr val="FF0000"/>
                </a:solidFill>
              </a:rPr>
              <a:t>Hold up a card with a word on it…</a:t>
            </a:r>
          </a:p>
          <a:p>
            <a:endParaRPr lang="en-US" sz="1800" dirty="0" smtClean="0"/>
          </a:p>
          <a:p>
            <a:r>
              <a:rPr lang="en-US" sz="1800" dirty="0" smtClean="0"/>
              <a:t>Changes in the environment (moves, loss of status (not married anymore, alternations in relationships with family)</a:t>
            </a:r>
          </a:p>
          <a:p>
            <a:endParaRPr lang="en-US" sz="1800" dirty="0" smtClean="0"/>
          </a:p>
          <a:p>
            <a:r>
              <a:rPr lang="en-US" sz="1800" dirty="0" smtClean="0"/>
              <a:t>no longer connected to grand</a:t>
            </a:r>
            <a:r>
              <a:rPr lang="en-US" sz="1800" baseline="0" dirty="0" smtClean="0"/>
              <a:t> </a:t>
            </a:r>
            <a:r>
              <a:rPr lang="en-US" sz="1800" dirty="0" smtClean="0"/>
              <a:t>parents with death of </a:t>
            </a:r>
            <a:r>
              <a:rPr lang="en-US" sz="1600" dirty="0" smtClean="0"/>
              <a:t>parent, former spouse’s family </a:t>
            </a:r>
          </a:p>
          <a:p>
            <a:endParaRPr lang="en-US" sz="1600" dirty="0" smtClean="0"/>
          </a:p>
          <a:p>
            <a:endParaRPr lang="en-US" dirty="0"/>
          </a:p>
        </p:txBody>
      </p:sp>
      <p:sp>
        <p:nvSpPr>
          <p:cNvPr id="4" name="Slide Number Placeholder 3"/>
          <p:cNvSpPr>
            <a:spLocks noGrp="1"/>
          </p:cNvSpPr>
          <p:nvPr>
            <p:ph type="sldNum" sz="quarter" idx="10"/>
          </p:nvPr>
        </p:nvSpPr>
        <p:spPr/>
        <p:txBody>
          <a:bodyPr/>
          <a:lstStyle/>
          <a:p>
            <a:fld id="{80F55719-F326-48C6-AC21-2A671BAFF9F8}" type="slidenum">
              <a:rPr lang="en-US" smtClean="0"/>
              <a:t>13</a:t>
            </a:fld>
            <a:endParaRPr lang="en-US"/>
          </a:p>
        </p:txBody>
      </p:sp>
    </p:spTree>
    <p:extLst>
      <p:ext uri="{BB962C8B-B14F-4D97-AF65-F5344CB8AC3E}">
        <p14:creationId xmlns:p14="http://schemas.microsoft.com/office/powerpoint/2010/main" val="3214778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Effects-the emotions you feel –crying. Flattening of affect, numbness</a:t>
            </a:r>
          </a:p>
          <a:p>
            <a:endParaRPr lang="en-US" sz="1600" dirty="0" smtClean="0"/>
          </a:p>
          <a:p>
            <a:r>
              <a:rPr lang="en-US" sz="1600" dirty="0" smtClean="0"/>
              <a:t>Cognitions-thoughts we tell ourselves to try to understand the loss</a:t>
            </a:r>
          </a:p>
          <a:p>
            <a:endParaRPr lang="en-US" sz="1600" dirty="0" smtClean="0"/>
          </a:p>
          <a:p>
            <a:r>
              <a:rPr lang="en-US" sz="1600" dirty="0" smtClean="0"/>
              <a:t>Behavioral reactions-not eating ,not sleeping, eating or sleeping too much….</a:t>
            </a:r>
            <a:endParaRPr lang="en-US" sz="1600" dirty="0"/>
          </a:p>
        </p:txBody>
      </p:sp>
      <p:sp>
        <p:nvSpPr>
          <p:cNvPr id="4" name="Slide Number Placeholder 3"/>
          <p:cNvSpPr>
            <a:spLocks noGrp="1"/>
          </p:cNvSpPr>
          <p:nvPr>
            <p:ph type="sldNum" sz="quarter" idx="10"/>
          </p:nvPr>
        </p:nvSpPr>
        <p:spPr/>
        <p:txBody>
          <a:bodyPr/>
          <a:lstStyle/>
          <a:p>
            <a:fld id="{80F55719-F326-48C6-AC21-2A671BAFF9F8}" type="slidenum">
              <a:rPr lang="en-US" smtClean="0"/>
              <a:t>14</a:t>
            </a:fld>
            <a:endParaRPr lang="en-US"/>
          </a:p>
        </p:txBody>
      </p:sp>
    </p:spTree>
    <p:extLst>
      <p:ext uri="{BB962C8B-B14F-4D97-AF65-F5344CB8AC3E}">
        <p14:creationId xmlns:p14="http://schemas.microsoft.com/office/powerpoint/2010/main" val="1350133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14437">
              <a:defRPr>
                <a:solidFill>
                  <a:schemeClr val="tx1"/>
                </a:solidFill>
                <a:latin typeface="Tahoma" charset="0"/>
              </a:defRPr>
            </a:lvl1pPr>
            <a:lvl2pPr marL="729057" indent="-280406" defTabSz="914437">
              <a:defRPr>
                <a:solidFill>
                  <a:schemeClr val="tx1"/>
                </a:solidFill>
                <a:latin typeface="Tahoma" charset="0"/>
              </a:defRPr>
            </a:lvl2pPr>
            <a:lvl3pPr marL="1121626" indent="-224325" defTabSz="914437">
              <a:defRPr>
                <a:solidFill>
                  <a:schemeClr val="tx1"/>
                </a:solidFill>
                <a:latin typeface="Tahoma" charset="0"/>
              </a:defRPr>
            </a:lvl3pPr>
            <a:lvl4pPr marL="1570276" indent="-224325" defTabSz="914437">
              <a:defRPr>
                <a:solidFill>
                  <a:schemeClr val="tx1"/>
                </a:solidFill>
                <a:latin typeface="Tahoma" charset="0"/>
              </a:defRPr>
            </a:lvl4pPr>
            <a:lvl5pPr marL="2018927" indent="-224325" defTabSz="914437">
              <a:defRPr>
                <a:solidFill>
                  <a:schemeClr val="tx1"/>
                </a:solidFill>
                <a:latin typeface="Tahoma" charset="0"/>
              </a:defRPr>
            </a:lvl5pPr>
            <a:lvl6pPr marL="2467577" indent="-224325" defTabSz="914437" eaLnBrk="0" fontAlgn="base" hangingPunct="0">
              <a:spcBef>
                <a:spcPct val="0"/>
              </a:spcBef>
              <a:spcAft>
                <a:spcPct val="0"/>
              </a:spcAft>
              <a:defRPr>
                <a:solidFill>
                  <a:schemeClr val="tx1"/>
                </a:solidFill>
                <a:latin typeface="Tahoma" charset="0"/>
              </a:defRPr>
            </a:lvl6pPr>
            <a:lvl7pPr marL="2916227" indent="-224325" defTabSz="914437" eaLnBrk="0" fontAlgn="base" hangingPunct="0">
              <a:spcBef>
                <a:spcPct val="0"/>
              </a:spcBef>
              <a:spcAft>
                <a:spcPct val="0"/>
              </a:spcAft>
              <a:defRPr>
                <a:solidFill>
                  <a:schemeClr val="tx1"/>
                </a:solidFill>
                <a:latin typeface="Tahoma" charset="0"/>
              </a:defRPr>
            </a:lvl7pPr>
            <a:lvl8pPr marL="3364878" indent="-224325" defTabSz="914437" eaLnBrk="0" fontAlgn="base" hangingPunct="0">
              <a:spcBef>
                <a:spcPct val="0"/>
              </a:spcBef>
              <a:spcAft>
                <a:spcPct val="0"/>
              </a:spcAft>
              <a:defRPr>
                <a:solidFill>
                  <a:schemeClr val="tx1"/>
                </a:solidFill>
                <a:latin typeface="Tahoma" charset="0"/>
              </a:defRPr>
            </a:lvl8pPr>
            <a:lvl9pPr marL="3813528" indent="-224325" defTabSz="914437" eaLnBrk="0" fontAlgn="base" hangingPunct="0">
              <a:spcBef>
                <a:spcPct val="0"/>
              </a:spcBef>
              <a:spcAft>
                <a:spcPct val="0"/>
              </a:spcAft>
              <a:defRPr>
                <a:solidFill>
                  <a:schemeClr val="tx1"/>
                </a:solidFill>
                <a:latin typeface="Tahoma" charset="0"/>
              </a:defRPr>
            </a:lvl9pPr>
          </a:lstStyle>
          <a:p>
            <a:fld id="{58BF3691-5D92-42EC-82FD-ECA9C59D6377}" type="slidenum">
              <a:rPr lang="en-US" smtClean="0">
                <a:latin typeface="Arial" charset="0"/>
              </a:rPr>
              <a:pPr/>
              <a:t>15</a:t>
            </a:fld>
            <a:endParaRPr lang="en-US" smtClean="0">
              <a:latin typeface="Arial" charset="0"/>
            </a:endParaRPr>
          </a:p>
        </p:txBody>
      </p:sp>
      <p:sp>
        <p:nvSpPr>
          <p:cNvPr id="39939" name="Rectangle 2"/>
          <p:cNvSpPr>
            <a:spLocks noGrp="1" noRot="1" noChangeAspect="1" noChangeArrowheads="1" noTextEdit="1"/>
          </p:cNvSpPr>
          <p:nvPr>
            <p:ph type="sldImg"/>
          </p:nvPr>
        </p:nvSpPr>
        <p:spPr>
          <a:xfrm>
            <a:off x="1041400" y="685800"/>
            <a:ext cx="2641600" cy="1981200"/>
          </a:xfrm>
          <a:ln/>
        </p:spPr>
      </p:sp>
      <p:sp>
        <p:nvSpPr>
          <p:cNvPr id="39940" name="Rectangle 3"/>
          <p:cNvSpPr>
            <a:spLocks noGrp="1" noChangeArrowheads="1"/>
          </p:cNvSpPr>
          <p:nvPr>
            <p:ph type="body" idx="1"/>
          </p:nvPr>
        </p:nvSpPr>
        <p:spPr>
          <a:xfrm>
            <a:off x="686421" y="3124513"/>
            <a:ext cx="5485158" cy="5334000"/>
          </a:xfrm>
          <a:noFill/>
        </p:spPr>
        <p:txBody>
          <a:bodyPr/>
          <a:lstStyle/>
          <a:p>
            <a:pPr eaLnBrk="1" hangingPunct="1"/>
            <a:r>
              <a:rPr lang="en-US" sz="1600" dirty="0" smtClean="0"/>
              <a:t>There are thoughts and feelings that one must work through in order to resolve grief.  It is an active process.</a:t>
            </a:r>
          </a:p>
          <a:p>
            <a:pPr eaLnBrk="1" hangingPunct="1"/>
            <a:endParaRPr lang="en-US" sz="1600" dirty="0" smtClean="0"/>
          </a:p>
          <a:p>
            <a:pPr eaLnBrk="1" hangingPunct="1"/>
            <a:r>
              <a:rPr lang="en-US" sz="1600" dirty="0" smtClean="0"/>
              <a:t>We pay a heavy price for how our culture manages grief.  Because of the unrealistic expectations of the people around us, many people do not understand the intensity of the emotional pain.</a:t>
            </a:r>
          </a:p>
          <a:p>
            <a:pPr eaLnBrk="1" hangingPunct="1"/>
            <a:endParaRPr lang="en-US" sz="1600" dirty="0" smtClean="0"/>
          </a:p>
          <a:p>
            <a:pPr eaLnBrk="1" hangingPunct="1"/>
            <a:r>
              <a:rPr lang="en-US" sz="1600" dirty="0" smtClean="0"/>
              <a:t>Many people report that the second year is more difficult.  Young people, in particular, often have a delayed reaction.</a:t>
            </a:r>
          </a:p>
          <a:p>
            <a:pPr eaLnBrk="1" hangingPunct="1"/>
            <a:endParaRPr lang="en-US" sz="1600" dirty="0" smtClean="0"/>
          </a:p>
          <a:p>
            <a:pPr marL="285750" indent="-285750" eaLnBrk="1" hangingPunct="1">
              <a:buFont typeface="Arial" pitchFamily="34" charset="0"/>
              <a:buChar char="•"/>
            </a:pPr>
            <a:r>
              <a:rPr lang="en-US" sz="1600" dirty="0" smtClean="0"/>
              <a:t>Some people need to be active until they are more ready to deal with the loss in small doses.</a:t>
            </a:r>
          </a:p>
          <a:p>
            <a:pPr marL="285750" indent="-285750" eaLnBrk="1" hangingPunct="1">
              <a:buFont typeface="Arial" pitchFamily="34" charset="0"/>
              <a:buChar char="•"/>
            </a:pPr>
            <a:r>
              <a:rPr lang="en-US" sz="1600" dirty="0" smtClean="0"/>
              <a:t>Some people need to be quiet and think.</a:t>
            </a:r>
          </a:p>
          <a:p>
            <a:pPr marL="285750" indent="-285750" eaLnBrk="1" hangingPunct="1">
              <a:buFont typeface="Arial" pitchFamily="34" charset="0"/>
              <a:buChar char="•"/>
            </a:pPr>
            <a:r>
              <a:rPr lang="en-US" sz="1600" dirty="0" smtClean="0"/>
              <a:t>Some people need to talk about it a lot.</a:t>
            </a:r>
          </a:p>
          <a:p>
            <a:pPr marL="285750" indent="-285750" eaLnBrk="1" hangingPunct="1">
              <a:buFont typeface="Arial" pitchFamily="34" charset="0"/>
              <a:buChar char="•"/>
            </a:pPr>
            <a:r>
              <a:rPr lang="en-US" sz="1600" dirty="0" smtClean="0"/>
              <a:t>Some people need to do something like write poems, draw pictures, create a scrapbook.</a:t>
            </a:r>
          </a:p>
          <a:p>
            <a:pPr marL="285750" indent="-285750" eaLnBrk="1" hangingPunct="1">
              <a:buFont typeface="Arial" pitchFamily="34" charset="0"/>
              <a:buChar char="•"/>
            </a:pPr>
            <a:endParaRPr lang="en-US" sz="160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14437">
              <a:defRPr>
                <a:solidFill>
                  <a:schemeClr val="tx1"/>
                </a:solidFill>
                <a:latin typeface="Tahoma" charset="0"/>
              </a:defRPr>
            </a:lvl1pPr>
            <a:lvl2pPr marL="729057" indent="-280406" defTabSz="914437">
              <a:defRPr>
                <a:solidFill>
                  <a:schemeClr val="tx1"/>
                </a:solidFill>
                <a:latin typeface="Tahoma" charset="0"/>
              </a:defRPr>
            </a:lvl2pPr>
            <a:lvl3pPr marL="1121626" indent="-224325" defTabSz="914437">
              <a:defRPr>
                <a:solidFill>
                  <a:schemeClr val="tx1"/>
                </a:solidFill>
                <a:latin typeface="Tahoma" charset="0"/>
              </a:defRPr>
            </a:lvl3pPr>
            <a:lvl4pPr marL="1570276" indent="-224325" defTabSz="914437">
              <a:defRPr>
                <a:solidFill>
                  <a:schemeClr val="tx1"/>
                </a:solidFill>
                <a:latin typeface="Tahoma" charset="0"/>
              </a:defRPr>
            </a:lvl4pPr>
            <a:lvl5pPr marL="2018927" indent="-224325" defTabSz="914437">
              <a:defRPr>
                <a:solidFill>
                  <a:schemeClr val="tx1"/>
                </a:solidFill>
                <a:latin typeface="Tahoma" charset="0"/>
              </a:defRPr>
            </a:lvl5pPr>
            <a:lvl6pPr marL="2467577" indent="-224325" defTabSz="914437" eaLnBrk="0" fontAlgn="base" hangingPunct="0">
              <a:spcBef>
                <a:spcPct val="0"/>
              </a:spcBef>
              <a:spcAft>
                <a:spcPct val="0"/>
              </a:spcAft>
              <a:defRPr>
                <a:solidFill>
                  <a:schemeClr val="tx1"/>
                </a:solidFill>
                <a:latin typeface="Tahoma" charset="0"/>
              </a:defRPr>
            </a:lvl6pPr>
            <a:lvl7pPr marL="2916227" indent="-224325" defTabSz="914437" eaLnBrk="0" fontAlgn="base" hangingPunct="0">
              <a:spcBef>
                <a:spcPct val="0"/>
              </a:spcBef>
              <a:spcAft>
                <a:spcPct val="0"/>
              </a:spcAft>
              <a:defRPr>
                <a:solidFill>
                  <a:schemeClr val="tx1"/>
                </a:solidFill>
                <a:latin typeface="Tahoma" charset="0"/>
              </a:defRPr>
            </a:lvl7pPr>
            <a:lvl8pPr marL="3364878" indent="-224325" defTabSz="914437" eaLnBrk="0" fontAlgn="base" hangingPunct="0">
              <a:spcBef>
                <a:spcPct val="0"/>
              </a:spcBef>
              <a:spcAft>
                <a:spcPct val="0"/>
              </a:spcAft>
              <a:defRPr>
                <a:solidFill>
                  <a:schemeClr val="tx1"/>
                </a:solidFill>
                <a:latin typeface="Tahoma" charset="0"/>
              </a:defRPr>
            </a:lvl8pPr>
            <a:lvl9pPr marL="3813528" indent="-224325" defTabSz="914437" eaLnBrk="0" fontAlgn="base" hangingPunct="0">
              <a:spcBef>
                <a:spcPct val="0"/>
              </a:spcBef>
              <a:spcAft>
                <a:spcPct val="0"/>
              </a:spcAft>
              <a:defRPr>
                <a:solidFill>
                  <a:schemeClr val="tx1"/>
                </a:solidFill>
                <a:latin typeface="Tahoma" charset="0"/>
              </a:defRPr>
            </a:lvl9pPr>
          </a:lstStyle>
          <a:p>
            <a:fld id="{5FCC2F36-065E-45D2-AF05-679EC83F0DE5}" type="slidenum">
              <a:rPr lang="en-US" smtClean="0">
                <a:latin typeface="Arial" charset="0"/>
              </a:rPr>
              <a:pPr/>
              <a:t>16</a:t>
            </a:fld>
            <a:endParaRPr lang="en-US" smtClean="0">
              <a:latin typeface="Arial" charset="0"/>
            </a:endParaRPr>
          </a:p>
        </p:txBody>
      </p:sp>
      <p:sp>
        <p:nvSpPr>
          <p:cNvPr id="40963" name="Rectangle 2"/>
          <p:cNvSpPr>
            <a:spLocks noGrp="1" noRot="1" noChangeAspect="1" noChangeArrowheads="1" noTextEdit="1"/>
          </p:cNvSpPr>
          <p:nvPr>
            <p:ph type="sldImg"/>
          </p:nvPr>
        </p:nvSpPr>
        <p:spPr>
          <a:xfrm>
            <a:off x="1358900" y="685800"/>
            <a:ext cx="2233613" cy="1676400"/>
          </a:xfrm>
          <a:ln/>
        </p:spPr>
      </p:sp>
      <p:sp>
        <p:nvSpPr>
          <p:cNvPr id="40964" name="Rectangle 3"/>
          <p:cNvSpPr>
            <a:spLocks noGrp="1" noChangeArrowheads="1"/>
          </p:cNvSpPr>
          <p:nvPr>
            <p:ph type="body" idx="1"/>
          </p:nvPr>
        </p:nvSpPr>
        <p:spPr>
          <a:xfrm>
            <a:off x="686421" y="2667000"/>
            <a:ext cx="5485158" cy="5791513"/>
          </a:xfrm>
          <a:noFill/>
        </p:spPr>
        <p:txBody>
          <a:bodyPr/>
          <a:lstStyle/>
          <a:p>
            <a:pPr eaLnBrk="1" hangingPunct="1"/>
            <a:endParaRPr lang="en-US" dirty="0" smtClean="0"/>
          </a:p>
          <a:p>
            <a:pPr eaLnBrk="1" hangingPunct="1"/>
            <a:r>
              <a:rPr lang="en-US" sz="1600" dirty="0" smtClean="0"/>
              <a:t>Caught in a maze, unable to see a way out</a:t>
            </a:r>
          </a:p>
          <a:p>
            <a:pPr eaLnBrk="1" hangingPunct="1"/>
            <a:endParaRPr lang="en-US" sz="1600" dirty="0" smtClean="0"/>
          </a:p>
          <a:p>
            <a:pPr marL="285750" indent="-285750" eaLnBrk="1" hangingPunct="1">
              <a:buFont typeface="Arial" pitchFamily="34" charset="0"/>
              <a:buChar char="•"/>
            </a:pPr>
            <a:r>
              <a:rPr lang="en-US" sz="1600" dirty="0" smtClean="0"/>
              <a:t>Climbing out of a pit of despair</a:t>
            </a:r>
          </a:p>
          <a:p>
            <a:pPr marL="285750" indent="-285750" eaLnBrk="1" hangingPunct="1">
              <a:buFont typeface="Arial" pitchFamily="34" charset="0"/>
              <a:buChar char="•"/>
            </a:pPr>
            <a:r>
              <a:rPr lang="en-US" sz="1600" dirty="0" smtClean="0"/>
              <a:t>Shock and numbness at first, can’t believe it. </a:t>
            </a:r>
          </a:p>
          <a:p>
            <a:pPr marL="285750" indent="-285750" eaLnBrk="1" hangingPunct="1">
              <a:buFont typeface="Arial" pitchFamily="34" charset="0"/>
              <a:buChar char="•"/>
            </a:pPr>
            <a:r>
              <a:rPr lang="en-US" sz="1600" dirty="0" smtClean="0"/>
              <a:t>When that wears off there is rise to many emotions some of which can cause physical distress-neglect of our own needs or overindulgence to numb the pain</a:t>
            </a:r>
          </a:p>
          <a:p>
            <a:pPr marL="285750" indent="-285750" eaLnBrk="1" hangingPunct="1">
              <a:buFont typeface="Arial" pitchFamily="34" charset="0"/>
              <a:buChar char="•"/>
            </a:pPr>
            <a:r>
              <a:rPr lang="en-US" sz="1600" dirty="0" smtClean="0"/>
              <a:t>Panic-future uncertain, too much unknown</a:t>
            </a:r>
          </a:p>
          <a:p>
            <a:pPr marL="285750" indent="-285750" eaLnBrk="1" hangingPunct="1">
              <a:buFont typeface="Arial" pitchFamily="34" charset="0"/>
              <a:buChar char="•"/>
            </a:pPr>
            <a:r>
              <a:rPr lang="en-US" sz="1600" dirty="0" smtClean="0"/>
              <a:t>Guilt-people tend to fault or blame themselves but seldom do our teens talk about that. Especially in suicide they look for a reason beyond the depression. adolescents are narcissistic anyway –think they are powerful enough to have prevented it</a:t>
            </a:r>
          </a:p>
          <a:p>
            <a:pPr marL="285750" indent="-285750" eaLnBrk="1" hangingPunct="1">
              <a:buFont typeface="Arial" pitchFamily="34" charset="0"/>
              <a:buChar char="•"/>
            </a:pPr>
            <a:r>
              <a:rPr lang="en-US" sz="1600" dirty="0"/>
              <a:t> </a:t>
            </a:r>
            <a:r>
              <a:rPr lang="en-US" sz="1600" dirty="0" smtClean="0"/>
              <a:t>anger-not fair, why/ why him? Why me? Why now? Why like this?</a:t>
            </a:r>
          </a:p>
          <a:p>
            <a:pPr marL="285750" indent="-285750" eaLnBrk="1" hangingPunct="1">
              <a:buFont typeface="Arial" pitchFamily="34" charset="0"/>
              <a:buChar char="•"/>
            </a:pPr>
            <a:r>
              <a:rPr lang="en-US" sz="1600" dirty="0" smtClean="0"/>
              <a:t>We hate not having answers</a:t>
            </a:r>
          </a:p>
          <a:p>
            <a:pPr marL="285750" indent="-285750" eaLnBrk="1" hangingPunct="1">
              <a:buFont typeface="Arial" pitchFamily="34" charset="0"/>
              <a:buChar char="•"/>
            </a:pPr>
            <a:endParaRPr lang="en-US" sz="1600" dirty="0"/>
          </a:p>
          <a:p>
            <a:pPr marL="285750" indent="-285750" eaLnBrk="1" hangingPunct="1">
              <a:buFont typeface="Arial" pitchFamily="34" charset="0"/>
              <a:buChar char="•"/>
            </a:pPr>
            <a:r>
              <a:rPr lang="en-US" sz="1600" dirty="0" smtClean="0"/>
              <a:t>Depression. A kind of drifting, feeling little, hard to get back to normal</a:t>
            </a:r>
          </a:p>
          <a:p>
            <a:pPr eaLnBrk="1" hangingPunct="1"/>
            <a:endParaRPr lang="en-US" sz="1600" dirty="0"/>
          </a:p>
          <a:p>
            <a:pPr eaLnBrk="1" hangingPunct="1"/>
            <a:r>
              <a:rPr lang="en-US" sz="1600" dirty="0" smtClean="0"/>
              <a:t>And eventually some hope.</a:t>
            </a:r>
          </a:p>
          <a:p>
            <a:pPr eaLnBrk="1" hangingPunct="1"/>
            <a:endParaRPr lang="en-US" sz="1600" dirty="0" smtClean="0"/>
          </a:p>
          <a:p>
            <a:pPr eaLnBrk="1" hangingPunct="1"/>
            <a:endParaRPr lang="en-US" sz="160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14437">
              <a:defRPr>
                <a:solidFill>
                  <a:schemeClr val="tx1"/>
                </a:solidFill>
                <a:latin typeface="Tahoma" charset="0"/>
              </a:defRPr>
            </a:lvl1pPr>
            <a:lvl2pPr marL="729057" indent="-280406" defTabSz="914437">
              <a:defRPr>
                <a:solidFill>
                  <a:schemeClr val="tx1"/>
                </a:solidFill>
                <a:latin typeface="Tahoma" charset="0"/>
              </a:defRPr>
            </a:lvl2pPr>
            <a:lvl3pPr marL="1121626" indent="-224325" defTabSz="914437">
              <a:defRPr>
                <a:solidFill>
                  <a:schemeClr val="tx1"/>
                </a:solidFill>
                <a:latin typeface="Tahoma" charset="0"/>
              </a:defRPr>
            </a:lvl3pPr>
            <a:lvl4pPr marL="1570276" indent="-224325" defTabSz="914437">
              <a:defRPr>
                <a:solidFill>
                  <a:schemeClr val="tx1"/>
                </a:solidFill>
                <a:latin typeface="Tahoma" charset="0"/>
              </a:defRPr>
            </a:lvl4pPr>
            <a:lvl5pPr marL="2018927" indent="-224325" defTabSz="914437">
              <a:defRPr>
                <a:solidFill>
                  <a:schemeClr val="tx1"/>
                </a:solidFill>
                <a:latin typeface="Tahoma" charset="0"/>
              </a:defRPr>
            </a:lvl5pPr>
            <a:lvl6pPr marL="2467577" indent="-224325" defTabSz="914437" eaLnBrk="0" fontAlgn="base" hangingPunct="0">
              <a:spcBef>
                <a:spcPct val="0"/>
              </a:spcBef>
              <a:spcAft>
                <a:spcPct val="0"/>
              </a:spcAft>
              <a:defRPr>
                <a:solidFill>
                  <a:schemeClr val="tx1"/>
                </a:solidFill>
                <a:latin typeface="Tahoma" charset="0"/>
              </a:defRPr>
            </a:lvl6pPr>
            <a:lvl7pPr marL="2916227" indent="-224325" defTabSz="914437" eaLnBrk="0" fontAlgn="base" hangingPunct="0">
              <a:spcBef>
                <a:spcPct val="0"/>
              </a:spcBef>
              <a:spcAft>
                <a:spcPct val="0"/>
              </a:spcAft>
              <a:defRPr>
                <a:solidFill>
                  <a:schemeClr val="tx1"/>
                </a:solidFill>
                <a:latin typeface="Tahoma" charset="0"/>
              </a:defRPr>
            </a:lvl7pPr>
            <a:lvl8pPr marL="3364878" indent="-224325" defTabSz="914437" eaLnBrk="0" fontAlgn="base" hangingPunct="0">
              <a:spcBef>
                <a:spcPct val="0"/>
              </a:spcBef>
              <a:spcAft>
                <a:spcPct val="0"/>
              </a:spcAft>
              <a:defRPr>
                <a:solidFill>
                  <a:schemeClr val="tx1"/>
                </a:solidFill>
                <a:latin typeface="Tahoma" charset="0"/>
              </a:defRPr>
            </a:lvl8pPr>
            <a:lvl9pPr marL="3813528" indent="-224325" defTabSz="914437" eaLnBrk="0" fontAlgn="base" hangingPunct="0">
              <a:spcBef>
                <a:spcPct val="0"/>
              </a:spcBef>
              <a:spcAft>
                <a:spcPct val="0"/>
              </a:spcAft>
              <a:defRPr>
                <a:solidFill>
                  <a:schemeClr val="tx1"/>
                </a:solidFill>
                <a:latin typeface="Tahoma" charset="0"/>
              </a:defRPr>
            </a:lvl9pPr>
          </a:lstStyle>
          <a:p>
            <a:fld id="{209CF46A-BF55-4527-B9E6-0903C2697398}" type="slidenum">
              <a:rPr lang="en-US" smtClean="0">
                <a:latin typeface="Arial" charset="0"/>
              </a:rPr>
              <a:pPr/>
              <a:t>17</a:t>
            </a:fld>
            <a:endParaRPr lang="en-US" smtClean="0">
              <a:latin typeface="Arial" charset="0"/>
            </a:endParaRPr>
          </a:p>
        </p:txBody>
      </p:sp>
      <p:sp>
        <p:nvSpPr>
          <p:cNvPr id="44035" name="Rectangle 2"/>
          <p:cNvSpPr>
            <a:spLocks noGrp="1" noRot="1" noChangeAspect="1" noChangeArrowheads="1" noTextEdit="1"/>
          </p:cNvSpPr>
          <p:nvPr>
            <p:ph type="sldImg"/>
          </p:nvPr>
        </p:nvSpPr>
        <p:spPr>
          <a:xfrm>
            <a:off x="1182688" y="685800"/>
            <a:ext cx="2436812" cy="1828800"/>
          </a:xfrm>
          <a:ln/>
        </p:spPr>
      </p:sp>
      <p:sp>
        <p:nvSpPr>
          <p:cNvPr id="44036" name="Rectangle 3"/>
          <p:cNvSpPr>
            <a:spLocks noGrp="1" noChangeArrowheads="1"/>
          </p:cNvSpPr>
          <p:nvPr>
            <p:ph type="body" idx="1"/>
          </p:nvPr>
        </p:nvSpPr>
        <p:spPr>
          <a:xfrm>
            <a:off x="686421" y="3201025"/>
            <a:ext cx="5485158" cy="5257488"/>
          </a:xfrm>
          <a:noFill/>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14437">
              <a:defRPr>
                <a:solidFill>
                  <a:schemeClr val="tx1"/>
                </a:solidFill>
                <a:latin typeface="Tahoma" charset="0"/>
              </a:defRPr>
            </a:lvl1pPr>
            <a:lvl2pPr marL="729057" indent="-280406" defTabSz="914437">
              <a:defRPr>
                <a:solidFill>
                  <a:schemeClr val="tx1"/>
                </a:solidFill>
                <a:latin typeface="Tahoma" charset="0"/>
              </a:defRPr>
            </a:lvl2pPr>
            <a:lvl3pPr marL="1121626" indent="-224325" defTabSz="914437">
              <a:defRPr>
                <a:solidFill>
                  <a:schemeClr val="tx1"/>
                </a:solidFill>
                <a:latin typeface="Tahoma" charset="0"/>
              </a:defRPr>
            </a:lvl3pPr>
            <a:lvl4pPr marL="1570276" indent="-224325" defTabSz="914437">
              <a:defRPr>
                <a:solidFill>
                  <a:schemeClr val="tx1"/>
                </a:solidFill>
                <a:latin typeface="Tahoma" charset="0"/>
              </a:defRPr>
            </a:lvl4pPr>
            <a:lvl5pPr marL="2018927" indent="-224325" defTabSz="914437">
              <a:defRPr>
                <a:solidFill>
                  <a:schemeClr val="tx1"/>
                </a:solidFill>
                <a:latin typeface="Tahoma" charset="0"/>
              </a:defRPr>
            </a:lvl5pPr>
            <a:lvl6pPr marL="2467577" indent="-224325" defTabSz="914437" eaLnBrk="0" fontAlgn="base" hangingPunct="0">
              <a:spcBef>
                <a:spcPct val="0"/>
              </a:spcBef>
              <a:spcAft>
                <a:spcPct val="0"/>
              </a:spcAft>
              <a:defRPr>
                <a:solidFill>
                  <a:schemeClr val="tx1"/>
                </a:solidFill>
                <a:latin typeface="Tahoma" charset="0"/>
              </a:defRPr>
            </a:lvl6pPr>
            <a:lvl7pPr marL="2916227" indent="-224325" defTabSz="914437" eaLnBrk="0" fontAlgn="base" hangingPunct="0">
              <a:spcBef>
                <a:spcPct val="0"/>
              </a:spcBef>
              <a:spcAft>
                <a:spcPct val="0"/>
              </a:spcAft>
              <a:defRPr>
                <a:solidFill>
                  <a:schemeClr val="tx1"/>
                </a:solidFill>
                <a:latin typeface="Tahoma" charset="0"/>
              </a:defRPr>
            </a:lvl7pPr>
            <a:lvl8pPr marL="3364878" indent="-224325" defTabSz="914437" eaLnBrk="0" fontAlgn="base" hangingPunct="0">
              <a:spcBef>
                <a:spcPct val="0"/>
              </a:spcBef>
              <a:spcAft>
                <a:spcPct val="0"/>
              </a:spcAft>
              <a:defRPr>
                <a:solidFill>
                  <a:schemeClr val="tx1"/>
                </a:solidFill>
                <a:latin typeface="Tahoma" charset="0"/>
              </a:defRPr>
            </a:lvl8pPr>
            <a:lvl9pPr marL="3813528" indent="-224325" defTabSz="914437" eaLnBrk="0" fontAlgn="base" hangingPunct="0">
              <a:spcBef>
                <a:spcPct val="0"/>
              </a:spcBef>
              <a:spcAft>
                <a:spcPct val="0"/>
              </a:spcAft>
              <a:defRPr>
                <a:solidFill>
                  <a:schemeClr val="tx1"/>
                </a:solidFill>
                <a:latin typeface="Tahoma" charset="0"/>
              </a:defRPr>
            </a:lvl9pPr>
          </a:lstStyle>
          <a:p>
            <a:fld id="{FE6CCDB6-80B5-43CF-A7CF-7C3C87C5F0A7}" type="slidenum">
              <a:rPr lang="en-US" smtClean="0">
                <a:latin typeface="Arial" charset="0"/>
              </a:rPr>
              <a:pPr/>
              <a:t>18</a:t>
            </a:fld>
            <a:endParaRPr lang="en-US" smtClean="0">
              <a:latin typeface="Arial" charset="0"/>
            </a:endParaRPr>
          </a:p>
        </p:txBody>
      </p:sp>
      <p:sp>
        <p:nvSpPr>
          <p:cNvPr id="45059" name="Rectangle 2"/>
          <p:cNvSpPr>
            <a:spLocks noGrp="1" noRot="1" noChangeAspect="1" noChangeArrowheads="1" noTextEdit="1"/>
          </p:cNvSpPr>
          <p:nvPr>
            <p:ph type="sldImg"/>
          </p:nvPr>
        </p:nvSpPr>
        <p:spPr>
          <a:xfrm>
            <a:off x="1333500" y="685800"/>
            <a:ext cx="2133600" cy="1600200"/>
          </a:xfrm>
          <a:ln/>
        </p:spPr>
      </p:sp>
      <p:sp>
        <p:nvSpPr>
          <p:cNvPr id="45060" name="Rectangle 3"/>
          <p:cNvSpPr>
            <a:spLocks noGrp="1" noChangeArrowheads="1"/>
          </p:cNvSpPr>
          <p:nvPr>
            <p:ph type="body" idx="1"/>
          </p:nvPr>
        </p:nvSpPr>
        <p:spPr>
          <a:xfrm>
            <a:off x="228600" y="2667001"/>
            <a:ext cx="6172200" cy="6172199"/>
          </a:xfrm>
          <a:noFill/>
        </p:spPr>
        <p:txBody>
          <a:bodyPr/>
          <a:lstStyle/>
          <a:p>
            <a:pPr eaLnBrk="1" hangingPunct="1"/>
            <a:r>
              <a:rPr lang="en-US" sz="1400" b="1" dirty="0" smtClean="0"/>
              <a:t>Numbness</a:t>
            </a:r>
          </a:p>
          <a:p>
            <a:pPr eaLnBrk="1" hangingPunct="1"/>
            <a:r>
              <a:rPr lang="en-US" sz="1400" dirty="0" smtClean="0"/>
              <a:t>Emotional shock, disbelief, denial, feeling empty</a:t>
            </a:r>
          </a:p>
          <a:p>
            <a:pPr eaLnBrk="1" hangingPunct="1"/>
            <a:endParaRPr lang="en-US" sz="1400" dirty="0" smtClean="0"/>
          </a:p>
          <a:p>
            <a:pPr eaLnBrk="1" hangingPunct="1"/>
            <a:r>
              <a:rPr lang="en-US" sz="1400" b="1" dirty="0" smtClean="0"/>
              <a:t>Yearning</a:t>
            </a:r>
          </a:p>
          <a:p>
            <a:pPr eaLnBrk="1" hangingPunct="1"/>
            <a:r>
              <a:rPr lang="en-US" sz="1400" dirty="0" smtClean="0"/>
              <a:t>Feeling the presence of the deceased</a:t>
            </a:r>
          </a:p>
          <a:p>
            <a:pPr eaLnBrk="1" hangingPunct="1"/>
            <a:r>
              <a:rPr lang="en-US" sz="1400" dirty="0" smtClean="0"/>
              <a:t>searching, hoping for them to return</a:t>
            </a:r>
          </a:p>
          <a:p>
            <a:pPr eaLnBrk="1" hangingPunct="1"/>
            <a:r>
              <a:rPr lang="en-US" sz="1400" dirty="0" smtClean="0"/>
              <a:t>Sometimes restlessness, agitation, insomnia, nightmares, uncontrollable crying, feelings of panic</a:t>
            </a:r>
          </a:p>
          <a:p>
            <a:pPr eaLnBrk="1" hangingPunct="1"/>
            <a:r>
              <a:rPr lang="en-US" sz="1400" dirty="0" smtClean="0"/>
              <a:t>Disorganization, despair</a:t>
            </a:r>
          </a:p>
          <a:p>
            <a:pPr eaLnBrk="1" hangingPunct="1"/>
            <a:endParaRPr lang="en-US" sz="1400" dirty="0" smtClean="0"/>
          </a:p>
          <a:p>
            <a:pPr eaLnBrk="1" hangingPunct="1"/>
            <a:r>
              <a:rPr lang="en-US" sz="1400" b="1" dirty="0" smtClean="0"/>
              <a:t>Disorganization</a:t>
            </a:r>
          </a:p>
          <a:p>
            <a:pPr eaLnBrk="1" hangingPunct="1"/>
            <a:r>
              <a:rPr lang="en-US" sz="1400" dirty="0" smtClean="0"/>
              <a:t>The reality of the loss</a:t>
            </a:r>
          </a:p>
          <a:p>
            <a:pPr eaLnBrk="1" hangingPunct="1"/>
            <a:r>
              <a:rPr lang="en-US" sz="1400" dirty="0" smtClean="0"/>
              <a:t>Feeling hopeless, powerless, sad, angry, guilty</a:t>
            </a:r>
          </a:p>
          <a:p>
            <a:pPr eaLnBrk="1" hangingPunct="1"/>
            <a:r>
              <a:rPr lang="en-US" sz="1400" dirty="0" smtClean="0"/>
              <a:t>May lose interest in school, activities</a:t>
            </a:r>
          </a:p>
          <a:p>
            <a:pPr eaLnBrk="1" hangingPunct="1"/>
            <a:r>
              <a:rPr lang="en-US" sz="1400" dirty="0" smtClean="0"/>
              <a:t>May sleep a lot, lack energy</a:t>
            </a:r>
          </a:p>
          <a:p>
            <a:pPr eaLnBrk="1" hangingPunct="1"/>
            <a:endParaRPr lang="en-US" sz="1400" b="1" dirty="0" smtClean="0"/>
          </a:p>
          <a:p>
            <a:pPr eaLnBrk="1" hangingPunct="1"/>
            <a:r>
              <a:rPr lang="en-US" sz="1400" b="1" dirty="0" smtClean="0"/>
              <a:t>Reorganization</a:t>
            </a:r>
          </a:p>
          <a:p>
            <a:pPr eaLnBrk="1" hangingPunct="1"/>
            <a:r>
              <a:rPr lang="en-US" sz="1400" dirty="0" smtClean="0"/>
              <a:t>Feeling overwhelmed by the loss less often and less intensely</a:t>
            </a:r>
          </a:p>
          <a:p>
            <a:pPr eaLnBrk="1" hangingPunct="1"/>
            <a:r>
              <a:rPr lang="en-US" sz="1400" dirty="0" smtClean="0"/>
              <a:t>Gaining perspective</a:t>
            </a:r>
          </a:p>
          <a:p>
            <a:pPr eaLnBrk="1" hangingPunct="1"/>
            <a:r>
              <a:rPr lang="en-US" sz="1400" dirty="0" smtClean="0"/>
              <a:t>Emotionally relocating the deceased</a:t>
            </a:r>
          </a:p>
          <a:p>
            <a:pPr eaLnBrk="1" hangingPunct="1"/>
            <a:r>
              <a:rPr lang="en-US" sz="1400" dirty="0" smtClean="0"/>
              <a:t>Working through the thoughts and feelings</a:t>
            </a:r>
          </a:p>
          <a:p>
            <a:pPr eaLnBrk="1" hangingPunct="1"/>
            <a:r>
              <a:rPr lang="en-US" sz="1400" dirty="0" smtClean="0"/>
              <a:t>Developing a plan for moving on</a:t>
            </a:r>
          </a:p>
          <a:p>
            <a:pPr eaLnBrk="1" hangingPunct="1"/>
            <a:r>
              <a:rPr lang="en-US" sz="1400" dirty="0" smtClean="0"/>
              <a:t>Adjusting to the environment without the deceased</a:t>
            </a:r>
          </a:p>
          <a:p>
            <a:pPr eaLnBrk="1" hangingPunct="1"/>
            <a:r>
              <a:rPr lang="en-US" sz="1400" dirty="0" smtClean="0"/>
              <a:t>Feeling hope</a:t>
            </a:r>
          </a:p>
          <a:p>
            <a:pPr eaLnBrk="1" hangingPunct="1"/>
            <a:r>
              <a:rPr lang="en-US" sz="1400" dirty="0" smtClean="0"/>
              <a:t>Drawing strength from the loss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114800"/>
            <a:ext cx="6248400" cy="4724400"/>
          </a:xfrm>
        </p:spPr>
        <p:txBody>
          <a:bodyPr/>
          <a:lstStyle/>
          <a:p>
            <a:pPr marL="285750" indent="-285750">
              <a:buFont typeface="Arial" pitchFamily="34" charset="0"/>
              <a:buChar char="•"/>
            </a:pPr>
            <a:r>
              <a:rPr lang="en-US" sz="1600" dirty="0" smtClean="0"/>
              <a:t>Men say that they limit their expression of emotion because they may not want to appear weak. </a:t>
            </a:r>
          </a:p>
          <a:p>
            <a:pPr marL="285750" indent="-285750">
              <a:buFont typeface="Arial" pitchFamily="34" charset="0"/>
              <a:buChar char="•"/>
            </a:pPr>
            <a:r>
              <a:rPr lang="en-US" sz="1600" dirty="0" smtClean="0"/>
              <a:t>Men are often faced with the duty of being strong and so may be given little social support. Society has traditionally taught little boys not to cry while on the other hand comforts little girls who do.</a:t>
            </a:r>
          </a:p>
          <a:p>
            <a:pPr marL="285750" indent="-285750">
              <a:buFont typeface="Arial" pitchFamily="34" charset="0"/>
              <a:buChar char="•"/>
            </a:pPr>
            <a:r>
              <a:rPr lang="en-US" sz="1600" dirty="0" smtClean="0"/>
              <a:t>Men tend to be more comfortable attending to life changes by taking on new roles and responsibilities that result from the death of a loved one</a:t>
            </a:r>
          </a:p>
          <a:p>
            <a:pPr marL="285750" indent="-285750">
              <a:buFont typeface="Arial" pitchFamily="34" charset="0"/>
              <a:buChar char="•"/>
            </a:pPr>
            <a:r>
              <a:rPr lang="en-US" sz="1600" dirty="0" smtClean="0"/>
              <a:t>So often they state that they know the story in their head and they don’t need to retell it. They tend to want to “fix it” and will rely on their own resources - often keeping feelings and emotions to themselves.</a:t>
            </a:r>
          </a:p>
          <a:p>
            <a:pPr marL="285750" indent="-285750">
              <a:buFont typeface="Arial" pitchFamily="34" charset="0"/>
              <a:buChar char="•"/>
            </a:pPr>
            <a:r>
              <a:rPr lang="en-US" sz="1600" dirty="0" smtClean="0"/>
              <a:t>women tend to be more emotional and will work on their grief by talking about it. They will tell their story over and over again because it helps them process and work through their grief. Women confide in friends, outwardly express their feelings and emotions, and “feel” their way through grief.</a:t>
            </a:r>
          </a:p>
          <a:p>
            <a:endParaRPr lang="en-US" sz="1600" dirty="0"/>
          </a:p>
        </p:txBody>
      </p:sp>
      <p:sp>
        <p:nvSpPr>
          <p:cNvPr id="4" name="Slide Number Placeholder 3"/>
          <p:cNvSpPr>
            <a:spLocks noGrp="1"/>
          </p:cNvSpPr>
          <p:nvPr>
            <p:ph type="sldNum" sz="quarter" idx="10"/>
          </p:nvPr>
        </p:nvSpPr>
        <p:spPr/>
        <p:txBody>
          <a:bodyPr/>
          <a:lstStyle/>
          <a:p>
            <a:fld id="{80F55719-F326-48C6-AC21-2A671BAFF9F8}" type="slidenum">
              <a:rPr lang="en-US" smtClean="0"/>
              <a:t>19</a:t>
            </a:fld>
            <a:endParaRPr lang="en-US"/>
          </a:p>
        </p:txBody>
      </p:sp>
    </p:spTree>
    <p:extLst>
      <p:ext uri="{BB962C8B-B14F-4D97-AF65-F5344CB8AC3E}">
        <p14:creationId xmlns:p14="http://schemas.microsoft.com/office/powerpoint/2010/main" val="2233720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191000"/>
            <a:ext cx="5715000" cy="4267200"/>
          </a:xfrm>
        </p:spPr>
        <p:txBody>
          <a:bodyPr/>
          <a:lstStyle/>
          <a:p>
            <a:endParaRPr lang="en-US" dirty="0" smtClean="0"/>
          </a:p>
          <a:p>
            <a:r>
              <a:rPr lang="en-US" sz="1400" dirty="0" smtClean="0"/>
              <a:t>For inmates grief is often cumulative. In grief counseling within the correctional setting, it is not uncommon to work with persons who have had multiple losses. </a:t>
            </a:r>
          </a:p>
          <a:p>
            <a:r>
              <a:rPr lang="en-US" sz="1400" dirty="0" smtClean="0"/>
              <a:t>One young woman in her early 20s described how one brother died when hit by a car, another was shot, and her daughter died from SIDS (Sudden Infant Death Syndrome). While she was incarcerated, another child in her family was murdered</a:t>
            </a:r>
          </a:p>
          <a:p>
            <a:endParaRPr lang="en-US" sz="1400" dirty="0" smtClean="0"/>
          </a:p>
          <a:p>
            <a:r>
              <a:rPr lang="en-US" sz="1400" dirty="0" smtClean="0"/>
              <a:t>They are removed from their families and loved ones. If a loved one is ill, they are not able to participate in his or her care and guilt feelings compound their grief. This is also true when there is unexpected dying and death.</a:t>
            </a:r>
          </a:p>
          <a:p>
            <a:r>
              <a:rPr lang="en-US" sz="1400" dirty="0" smtClean="0"/>
              <a:t> </a:t>
            </a:r>
          </a:p>
          <a:p>
            <a:r>
              <a:rPr lang="en-US" sz="1600" b="1" dirty="0" smtClean="0"/>
              <a:t>Many people hold the belief that the death would not have occurred if they were out and could have protected the person they love</a:t>
            </a:r>
          </a:p>
          <a:p>
            <a:r>
              <a:rPr lang="en-US" sz="1400" dirty="0" smtClean="0"/>
              <a:t>Showing vulnerability is not part of prison culture</a:t>
            </a:r>
          </a:p>
          <a:p>
            <a:r>
              <a:rPr lang="en-US" sz="1400" dirty="0" smtClean="0"/>
              <a:t>No access to a close and permanent replacement person. </a:t>
            </a:r>
            <a:endParaRPr lang="en-US" sz="1400" dirty="0"/>
          </a:p>
        </p:txBody>
      </p:sp>
      <p:sp>
        <p:nvSpPr>
          <p:cNvPr id="4" name="Slide Number Placeholder 3"/>
          <p:cNvSpPr>
            <a:spLocks noGrp="1"/>
          </p:cNvSpPr>
          <p:nvPr>
            <p:ph type="sldNum" sz="quarter" idx="10"/>
          </p:nvPr>
        </p:nvSpPr>
        <p:spPr/>
        <p:txBody>
          <a:bodyPr/>
          <a:lstStyle/>
          <a:p>
            <a:fld id="{80F55719-F326-48C6-AC21-2A671BAFF9F8}" type="slidenum">
              <a:rPr lang="en-US" smtClean="0"/>
              <a:t>2</a:t>
            </a:fld>
            <a:endParaRPr lang="en-US"/>
          </a:p>
        </p:txBody>
      </p:sp>
    </p:spTree>
    <p:extLst>
      <p:ext uri="{BB962C8B-B14F-4D97-AF65-F5344CB8AC3E}">
        <p14:creationId xmlns:p14="http://schemas.microsoft.com/office/powerpoint/2010/main" val="3567138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14437">
              <a:defRPr>
                <a:solidFill>
                  <a:schemeClr val="tx1"/>
                </a:solidFill>
                <a:latin typeface="Tahoma" charset="0"/>
              </a:defRPr>
            </a:lvl1pPr>
            <a:lvl2pPr marL="729057" indent="-280406" defTabSz="914437">
              <a:defRPr>
                <a:solidFill>
                  <a:schemeClr val="tx1"/>
                </a:solidFill>
                <a:latin typeface="Tahoma" charset="0"/>
              </a:defRPr>
            </a:lvl2pPr>
            <a:lvl3pPr marL="1121626" indent="-224325" defTabSz="914437">
              <a:defRPr>
                <a:solidFill>
                  <a:schemeClr val="tx1"/>
                </a:solidFill>
                <a:latin typeface="Tahoma" charset="0"/>
              </a:defRPr>
            </a:lvl3pPr>
            <a:lvl4pPr marL="1570276" indent="-224325" defTabSz="914437">
              <a:defRPr>
                <a:solidFill>
                  <a:schemeClr val="tx1"/>
                </a:solidFill>
                <a:latin typeface="Tahoma" charset="0"/>
              </a:defRPr>
            </a:lvl4pPr>
            <a:lvl5pPr marL="2018927" indent="-224325" defTabSz="914437">
              <a:defRPr>
                <a:solidFill>
                  <a:schemeClr val="tx1"/>
                </a:solidFill>
                <a:latin typeface="Tahoma" charset="0"/>
              </a:defRPr>
            </a:lvl5pPr>
            <a:lvl6pPr marL="2467577" indent="-224325" defTabSz="914437" eaLnBrk="0" fontAlgn="base" hangingPunct="0">
              <a:spcBef>
                <a:spcPct val="0"/>
              </a:spcBef>
              <a:spcAft>
                <a:spcPct val="0"/>
              </a:spcAft>
              <a:defRPr>
                <a:solidFill>
                  <a:schemeClr val="tx1"/>
                </a:solidFill>
                <a:latin typeface="Tahoma" charset="0"/>
              </a:defRPr>
            </a:lvl6pPr>
            <a:lvl7pPr marL="2916227" indent="-224325" defTabSz="914437" eaLnBrk="0" fontAlgn="base" hangingPunct="0">
              <a:spcBef>
                <a:spcPct val="0"/>
              </a:spcBef>
              <a:spcAft>
                <a:spcPct val="0"/>
              </a:spcAft>
              <a:defRPr>
                <a:solidFill>
                  <a:schemeClr val="tx1"/>
                </a:solidFill>
                <a:latin typeface="Tahoma" charset="0"/>
              </a:defRPr>
            </a:lvl7pPr>
            <a:lvl8pPr marL="3364878" indent="-224325" defTabSz="914437" eaLnBrk="0" fontAlgn="base" hangingPunct="0">
              <a:spcBef>
                <a:spcPct val="0"/>
              </a:spcBef>
              <a:spcAft>
                <a:spcPct val="0"/>
              </a:spcAft>
              <a:defRPr>
                <a:solidFill>
                  <a:schemeClr val="tx1"/>
                </a:solidFill>
                <a:latin typeface="Tahoma" charset="0"/>
              </a:defRPr>
            </a:lvl8pPr>
            <a:lvl9pPr marL="3813528" indent="-224325" defTabSz="914437" eaLnBrk="0" fontAlgn="base" hangingPunct="0">
              <a:spcBef>
                <a:spcPct val="0"/>
              </a:spcBef>
              <a:spcAft>
                <a:spcPct val="0"/>
              </a:spcAft>
              <a:defRPr>
                <a:solidFill>
                  <a:schemeClr val="tx1"/>
                </a:solidFill>
                <a:latin typeface="Tahoma" charset="0"/>
              </a:defRPr>
            </a:lvl9pPr>
          </a:lstStyle>
          <a:p>
            <a:fld id="{267CAB04-3F4A-4FE6-913A-5F261D003F22}" type="slidenum">
              <a:rPr lang="en-US" smtClean="0">
                <a:latin typeface="Arial" charset="0"/>
              </a:rPr>
              <a:pPr/>
              <a:t>20</a:t>
            </a:fld>
            <a:endParaRPr lang="en-US" smtClean="0">
              <a:latin typeface="Arial" charset="0"/>
            </a:endParaRPr>
          </a:p>
        </p:txBody>
      </p:sp>
      <p:sp>
        <p:nvSpPr>
          <p:cNvPr id="46083" name="Rectangle 2"/>
          <p:cNvSpPr>
            <a:spLocks noGrp="1" noRot="1" noChangeAspect="1" noChangeArrowheads="1" noTextEdit="1"/>
          </p:cNvSpPr>
          <p:nvPr>
            <p:ph type="sldImg"/>
          </p:nvPr>
        </p:nvSpPr>
        <p:spPr>
          <a:xfrm>
            <a:off x="1054100" y="685800"/>
            <a:ext cx="2540000" cy="1905000"/>
          </a:xfrm>
          <a:ln/>
        </p:spPr>
      </p:sp>
      <p:sp>
        <p:nvSpPr>
          <p:cNvPr id="46084" name="Rectangle 3"/>
          <p:cNvSpPr>
            <a:spLocks noGrp="1" noChangeArrowheads="1"/>
          </p:cNvSpPr>
          <p:nvPr>
            <p:ph type="body" idx="1"/>
          </p:nvPr>
        </p:nvSpPr>
        <p:spPr>
          <a:xfrm>
            <a:off x="228600" y="2971800"/>
            <a:ext cx="6172200" cy="5638800"/>
          </a:xfrm>
          <a:noFill/>
        </p:spPr>
        <p:txBody>
          <a:bodyPr/>
          <a:lstStyle/>
          <a:p>
            <a:r>
              <a:rPr lang="en-US" sz="1400" b="1" dirty="0"/>
              <a:t>Circumstantial</a:t>
            </a:r>
          </a:p>
          <a:p>
            <a:pPr lvl="1"/>
            <a:r>
              <a:rPr lang="en-US" sz="1400" dirty="0"/>
              <a:t>How and where person died become important </a:t>
            </a:r>
            <a:r>
              <a:rPr lang="en-US" sz="1400" dirty="0" smtClean="0"/>
              <a:t>factors</a:t>
            </a:r>
          </a:p>
          <a:p>
            <a:pPr lvl="1"/>
            <a:endParaRPr lang="en-US" sz="1400" dirty="0" smtClean="0"/>
          </a:p>
          <a:p>
            <a:pPr marL="285750" indent="-285750">
              <a:buFont typeface="Arial" pitchFamily="34" charset="0"/>
              <a:buChar char="•"/>
            </a:pPr>
            <a:r>
              <a:rPr lang="en-US" sz="1600" dirty="0" smtClean="0"/>
              <a:t>Was it a</a:t>
            </a:r>
            <a:r>
              <a:rPr lang="en-US" sz="1600" baseline="0" dirty="0" smtClean="0"/>
              <a:t> shock, or was there some time to adjust to the thought of the death? 	</a:t>
            </a:r>
          </a:p>
          <a:p>
            <a:pPr marL="742950" lvl="1" indent="-285750">
              <a:buFont typeface="Arial" pitchFamily="34" charset="0"/>
              <a:buChar char="•"/>
            </a:pPr>
            <a:r>
              <a:rPr lang="en-US" sz="1600" baseline="0" dirty="0" smtClean="0"/>
              <a:t>Neither is better, just different </a:t>
            </a:r>
          </a:p>
          <a:p>
            <a:pPr marL="742950" lvl="1" indent="-285750">
              <a:buFont typeface="Arial" pitchFamily="34" charset="0"/>
              <a:buChar char="•"/>
            </a:pPr>
            <a:r>
              <a:rPr lang="en-US" sz="1600" baseline="0" dirty="0" smtClean="0"/>
              <a:t>Anticipated deaths</a:t>
            </a:r>
            <a:r>
              <a:rPr lang="en-US" sz="1600" dirty="0" smtClean="0"/>
              <a:t>  created long periods of stress and worry., </a:t>
            </a:r>
          </a:p>
          <a:p>
            <a:pPr marL="742950" lvl="1" indent="-285750">
              <a:buFont typeface="Arial" pitchFamily="34" charset="0"/>
              <a:buChar char="•"/>
            </a:pPr>
            <a:r>
              <a:rPr lang="en-US" sz="1600" dirty="0" smtClean="0"/>
              <a:t>hope and despair cycles and if your kids are not allowed home they don’t see the slow changes and prepare for the death.</a:t>
            </a:r>
          </a:p>
          <a:p>
            <a:pPr marL="285750" indent="-285750">
              <a:buFont typeface="Arial" pitchFamily="34" charset="0"/>
              <a:buChar char="•"/>
            </a:pPr>
            <a:endParaRPr lang="en-US" sz="1600" baseline="0" dirty="0" smtClean="0"/>
          </a:p>
          <a:p>
            <a:pPr lvl="1"/>
            <a:r>
              <a:rPr lang="en-US" sz="1600" baseline="0" dirty="0" smtClean="0"/>
              <a:t>Was it a violent death-those thought linger in the mind</a:t>
            </a:r>
          </a:p>
          <a:p>
            <a:pPr lvl="1"/>
            <a:r>
              <a:rPr lang="en-US" sz="1600" baseline="0" dirty="0" smtClean="0"/>
              <a:t>Homicide-injustice? Criminal activity?</a:t>
            </a:r>
          </a:p>
          <a:p>
            <a:pPr marL="742950" lvl="1" indent="-285750">
              <a:buFont typeface="Arial" pitchFamily="34" charset="0"/>
              <a:buChar char="•"/>
            </a:pPr>
            <a:r>
              <a:rPr lang="en-US" sz="1600" baseline="0" dirty="0" smtClean="0"/>
              <a:t> Those deaths affect not only a sense of security but a contribute</a:t>
            </a:r>
            <a:r>
              <a:rPr lang="en-US" sz="1600" dirty="0" smtClean="0"/>
              <a:t> to hopelessness and a sense that they too will not live a long life. </a:t>
            </a:r>
          </a:p>
          <a:p>
            <a:pPr lvl="1"/>
            <a:endParaRPr lang="en-US" sz="1600" baseline="0" dirty="0" smtClean="0"/>
          </a:p>
          <a:p>
            <a:pPr lvl="1"/>
            <a:r>
              <a:rPr lang="en-US" sz="1600" baseline="0" dirty="0" smtClean="0"/>
              <a:t>Suicide-watch for contagion, never memorialize. Kids want someone to blame.</a:t>
            </a:r>
            <a:endParaRPr lang="en-US" sz="1600" dirty="0" smtClean="0"/>
          </a:p>
          <a:p>
            <a:pPr lvl="1"/>
            <a:endParaRPr lang="en-US" sz="1600" dirty="0"/>
          </a:p>
          <a:p>
            <a:pPr lvl="1"/>
            <a:r>
              <a:rPr lang="en-US" sz="1600" dirty="0" err="1"/>
              <a:t>Unrecoverability</a:t>
            </a:r>
            <a:r>
              <a:rPr lang="en-US" sz="1600" dirty="0"/>
              <a:t> may lead to inconclusive grieving</a:t>
            </a:r>
          </a:p>
          <a:p>
            <a:pPr lvl="1"/>
            <a:r>
              <a:rPr lang="en-US" sz="1600" dirty="0"/>
              <a:t>Large scale disasters bring same concerns</a:t>
            </a:r>
          </a:p>
          <a:p>
            <a:pPr lvl="1"/>
            <a:r>
              <a:rPr lang="en-US" sz="1600" dirty="0"/>
              <a:t>Massive loss of life overwhelms society’s capacity to support</a:t>
            </a:r>
          </a:p>
          <a:p>
            <a:pPr eaLnBrk="1" hangingPunct="1"/>
            <a:endParaRPr lang="en-US" sz="160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Spatiality-no</a:t>
            </a:r>
            <a:r>
              <a:rPr lang="en-US" sz="1600" baseline="0" dirty="0" smtClean="0"/>
              <a:t> place, no space to grieve</a:t>
            </a:r>
          </a:p>
          <a:p>
            <a:r>
              <a:rPr lang="en-US" sz="1600" dirty="0"/>
              <a:t>	</a:t>
            </a:r>
            <a:r>
              <a:rPr lang="en-US" sz="1600" dirty="0" smtClean="0"/>
              <a:t>no privacy, sometimes informed of the loss in front 	of others. Used as weapon against them (Don’t tell 	me this is because  of the death of your mother!”)</a:t>
            </a:r>
            <a:endParaRPr lang="en-US" sz="1600" baseline="0" dirty="0" smtClean="0"/>
          </a:p>
          <a:p>
            <a:r>
              <a:rPr lang="en-US" sz="1600" baseline="0" dirty="0" smtClean="0"/>
              <a:t>Corporeality-buried emotions. Can not appear</a:t>
            </a:r>
            <a:r>
              <a:rPr lang="en-US" sz="1600" dirty="0" smtClean="0"/>
              <a:t> weak or 	vulnerable. Dangerous and might get put in 	hospitalization</a:t>
            </a:r>
            <a:endParaRPr lang="en-US" sz="1600" baseline="0" dirty="0" smtClean="0"/>
          </a:p>
          <a:p>
            <a:endParaRPr lang="en-US" sz="1600" baseline="0" dirty="0" smtClean="0"/>
          </a:p>
          <a:p>
            <a:r>
              <a:rPr lang="en-US" sz="1600" baseline="0" dirty="0" err="1" smtClean="0"/>
              <a:t>Relationality</a:t>
            </a:r>
            <a:r>
              <a:rPr lang="en-US" sz="1600" baseline="0" dirty="0" smtClean="0"/>
              <a:t>-never alone yet feeling so lonely. Always with 	other yet never understood. </a:t>
            </a:r>
          </a:p>
          <a:p>
            <a:endParaRPr lang="en-US" sz="1600" baseline="0" dirty="0" smtClean="0"/>
          </a:p>
          <a:p>
            <a:r>
              <a:rPr lang="en-US" sz="1600" baseline="0" dirty="0" smtClean="0"/>
              <a:t>Temporality-frozen in time. Home is how I left it.</a:t>
            </a:r>
            <a:r>
              <a:rPr lang="en-US" sz="1600" dirty="0" smtClean="0"/>
              <a:t> Nothing has 	changed, I can’t see the change, I can’t picture the 	change. My baby was 3 months old….</a:t>
            </a:r>
            <a:endParaRPr lang="en-US" sz="1600" dirty="0"/>
          </a:p>
        </p:txBody>
      </p:sp>
      <p:sp>
        <p:nvSpPr>
          <p:cNvPr id="4" name="Slide Number Placeholder 3"/>
          <p:cNvSpPr>
            <a:spLocks noGrp="1"/>
          </p:cNvSpPr>
          <p:nvPr>
            <p:ph type="sldNum" sz="quarter" idx="10"/>
          </p:nvPr>
        </p:nvSpPr>
        <p:spPr/>
        <p:txBody>
          <a:bodyPr/>
          <a:lstStyle/>
          <a:p>
            <a:fld id="{80F55719-F326-48C6-AC21-2A671BAFF9F8}" type="slidenum">
              <a:rPr lang="en-US" smtClean="0"/>
              <a:t>21</a:t>
            </a:fld>
            <a:endParaRPr lang="en-US"/>
          </a:p>
        </p:txBody>
      </p:sp>
    </p:spTree>
    <p:extLst>
      <p:ext uri="{BB962C8B-B14F-4D97-AF65-F5344CB8AC3E}">
        <p14:creationId xmlns:p14="http://schemas.microsoft.com/office/powerpoint/2010/main" val="361612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F55719-F326-48C6-AC21-2A671BAFF9F8}" type="slidenum">
              <a:rPr lang="en-US" smtClean="0"/>
              <a:t>22</a:t>
            </a:fld>
            <a:endParaRPr lang="en-US"/>
          </a:p>
        </p:txBody>
      </p:sp>
    </p:spTree>
    <p:extLst>
      <p:ext uri="{BB962C8B-B14F-4D97-AF65-F5344CB8AC3E}">
        <p14:creationId xmlns:p14="http://schemas.microsoft.com/office/powerpoint/2010/main" val="3934556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343400"/>
            <a:ext cx="6400800" cy="4648200"/>
          </a:xfrm>
        </p:spPr>
        <p:txBody>
          <a:bodyPr/>
          <a:lstStyle/>
          <a:p>
            <a:r>
              <a:rPr lang="en-US" sz="1600" dirty="0" smtClean="0"/>
              <a:t>For your kids some of these  tasks are almost impossible. The loss may not seem real, they don’t dwell in the environment where the deceased is missing. </a:t>
            </a:r>
          </a:p>
          <a:p>
            <a:r>
              <a:rPr lang="en-US" dirty="0" smtClean="0"/>
              <a:t>(</a:t>
            </a:r>
            <a:r>
              <a:rPr lang="en-US" sz="1600" dirty="0" smtClean="0"/>
              <a:t>Tell me about Charlie's death.)</a:t>
            </a:r>
          </a:p>
          <a:p>
            <a:endParaRPr lang="en-US" sz="1600" dirty="0" smtClean="0"/>
          </a:p>
          <a:p>
            <a:r>
              <a:rPr lang="en-US" sz="1600" dirty="0" smtClean="0"/>
              <a:t>Denial is not an uncommon response when faced with a loss.  </a:t>
            </a:r>
            <a:r>
              <a:rPr lang="en-US" sz="1600" b="1" dirty="0" smtClean="0"/>
              <a:t>Acceptance of a death involves crossing not only an intellectual but also an emotional barrier.</a:t>
            </a:r>
          </a:p>
          <a:p>
            <a:endParaRPr lang="en-US" sz="1600" b="1" dirty="0" smtClean="0"/>
          </a:p>
          <a:p>
            <a:r>
              <a:rPr lang="en-US" sz="1600" dirty="0" smtClean="0"/>
              <a:t>Deny the </a:t>
            </a:r>
            <a:r>
              <a:rPr lang="en-US" sz="1600" b="1" dirty="0" smtClean="0"/>
              <a:t>facts</a:t>
            </a:r>
            <a:r>
              <a:rPr lang="en-US" sz="1600" dirty="0" smtClean="0"/>
              <a:t> - (From continuing to set table to saying, "He lives on in his son.") May be more common in kids in facilities-they aren’t there…</a:t>
            </a:r>
          </a:p>
          <a:p>
            <a:endParaRPr lang="en-US" sz="1600" dirty="0" smtClean="0"/>
          </a:p>
          <a:p>
            <a:r>
              <a:rPr lang="en-US" sz="1600" dirty="0" smtClean="0"/>
              <a:t>Deny the </a:t>
            </a:r>
            <a:r>
              <a:rPr lang="en-US" sz="1600" b="1" dirty="0" smtClean="0"/>
              <a:t>meaning or importance </a:t>
            </a:r>
            <a:r>
              <a:rPr lang="en-US" sz="1600" dirty="0" smtClean="0"/>
              <a:t>of the loss sustained -</a:t>
            </a:r>
          </a:p>
          <a:p>
            <a:r>
              <a:rPr lang="en-US" sz="1600" dirty="0" smtClean="0"/>
              <a:t>self protection, at times memory blocks of image </a:t>
            </a:r>
          </a:p>
          <a:p>
            <a:endParaRPr lang="en-US" sz="1600" dirty="0" smtClean="0"/>
          </a:p>
          <a:p>
            <a:r>
              <a:rPr lang="en-US" sz="1600" dirty="0" smtClean="0"/>
              <a:t>Deny the </a:t>
            </a:r>
            <a:r>
              <a:rPr lang="en-US" sz="1600" b="1" dirty="0" smtClean="0"/>
              <a:t>irreversibility of death </a:t>
            </a:r>
            <a:r>
              <a:rPr lang="en-US" sz="1600" dirty="0" smtClean="0"/>
              <a:t>- Maybe he escaped.....</a:t>
            </a:r>
          </a:p>
          <a:p>
            <a:r>
              <a:rPr lang="en-US" sz="1600" dirty="0" smtClean="0"/>
              <a:t>(What do you want me to know about your grief ?)</a:t>
            </a:r>
          </a:p>
          <a:p>
            <a:endParaRPr lang="en-US" sz="16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0F55719-F326-48C6-AC21-2A671BAFF9F8}" type="slidenum">
              <a:rPr lang="en-US" smtClean="0"/>
              <a:t>23</a:t>
            </a:fld>
            <a:endParaRPr lang="en-US"/>
          </a:p>
        </p:txBody>
      </p:sp>
    </p:spTree>
    <p:extLst>
      <p:ext uri="{BB962C8B-B14F-4D97-AF65-F5344CB8AC3E}">
        <p14:creationId xmlns:p14="http://schemas.microsoft.com/office/powerpoint/2010/main" val="2503321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experiences…</a:t>
            </a:r>
            <a:endParaRPr lang="en-US" dirty="0"/>
          </a:p>
        </p:txBody>
      </p:sp>
      <p:sp>
        <p:nvSpPr>
          <p:cNvPr id="4" name="Slide Number Placeholder 3"/>
          <p:cNvSpPr>
            <a:spLocks noGrp="1"/>
          </p:cNvSpPr>
          <p:nvPr>
            <p:ph type="sldNum" sz="quarter" idx="10"/>
          </p:nvPr>
        </p:nvSpPr>
        <p:spPr/>
        <p:txBody>
          <a:bodyPr/>
          <a:lstStyle/>
          <a:p>
            <a:fld id="{80F55719-F326-48C6-AC21-2A671BAFF9F8}" type="slidenum">
              <a:rPr lang="en-US" smtClean="0"/>
              <a:t>24</a:t>
            </a:fld>
            <a:endParaRPr lang="en-US"/>
          </a:p>
        </p:txBody>
      </p:sp>
    </p:spTree>
    <p:extLst>
      <p:ext uri="{BB962C8B-B14F-4D97-AF65-F5344CB8AC3E}">
        <p14:creationId xmlns:p14="http://schemas.microsoft.com/office/powerpoint/2010/main" val="606164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F55719-F326-48C6-AC21-2A671BAFF9F8}" type="slidenum">
              <a:rPr lang="en-US" smtClean="0"/>
              <a:t>25</a:t>
            </a:fld>
            <a:endParaRPr lang="en-US"/>
          </a:p>
        </p:txBody>
      </p:sp>
    </p:spTree>
    <p:extLst>
      <p:ext uri="{BB962C8B-B14F-4D97-AF65-F5344CB8AC3E}">
        <p14:creationId xmlns:p14="http://schemas.microsoft.com/office/powerpoint/2010/main" val="588051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F55719-F326-48C6-AC21-2A671BAFF9F8}" type="slidenum">
              <a:rPr lang="en-US" smtClean="0"/>
              <a:t>26</a:t>
            </a:fld>
            <a:endParaRPr lang="en-US"/>
          </a:p>
        </p:txBody>
      </p:sp>
    </p:spTree>
    <p:extLst>
      <p:ext uri="{BB962C8B-B14F-4D97-AF65-F5344CB8AC3E}">
        <p14:creationId xmlns:p14="http://schemas.microsoft.com/office/powerpoint/2010/main" val="20435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43400"/>
            <a:ext cx="5715000" cy="4419600"/>
          </a:xfrm>
        </p:spPr>
        <p:txBody>
          <a:bodyPr/>
          <a:lstStyle/>
          <a:p>
            <a:r>
              <a:rPr lang="en-US" sz="1600" dirty="0" smtClean="0"/>
              <a:t>Clients will often tell you that they feel as though they are losing their minds because they feel as though their world is spinning out of control</a:t>
            </a:r>
          </a:p>
          <a:p>
            <a:endParaRPr lang="en-US" sz="1600" dirty="0"/>
          </a:p>
          <a:p>
            <a:r>
              <a:rPr lang="en-US" sz="1600" dirty="0" smtClean="0"/>
              <a:t>Many in society are not be comfortable with another's grief.  Some mourners try to distract him from the pain he feels but not permitting:</a:t>
            </a:r>
          </a:p>
          <a:p>
            <a:r>
              <a:rPr lang="en-US" sz="1600" dirty="0" smtClean="0"/>
              <a:t>	expression of painful feelings</a:t>
            </a:r>
          </a:p>
          <a:p>
            <a:r>
              <a:rPr lang="en-US" sz="1600" dirty="0" smtClean="0"/>
              <a:t>	discussion of painful thoughts or</a:t>
            </a:r>
          </a:p>
          <a:p>
            <a:r>
              <a:rPr lang="en-US" sz="1600" dirty="0" smtClean="0"/>
              <a:t>	imposing their own clichés of mourning.</a:t>
            </a:r>
          </a:p>
          <a:p>
            <a:r>
              <a:rPr lang="en-US" sz="1600" dirty="0" smtClean="0"/>
              <a:t>	•Some bereaved people: medicate themselves</a:t>
            </a:r>
          </a:p>
          <a:p>
            <a:r>
              <a:rPr lang="en-US" sz="1600" dirty="0" smtClean="0"/>
              <a:t>	immediately immerse themselves in work and travel</a:t>
            </a:r>
          </a:p>
          <a:p>
            <a:r>
              <a:rPr lang="en-US" sz="1600" dirty="0" smtClean="0"/>
              <a:t>	id themselves of all reminders of the deceased.</a:t>
            </a:r>
          </a:p>
          <a:p>
            <a:endParaRPr lang="en-US" sz="1600" dirty="0" smtClean="0"/>
          </a:p>
          <a:p>
            <a:endParaRPr lang="en-US" sz="1600" dirty="0"/>
          </a:p>
        </p:txBody>
      </p:sp>
      <p:sp>
        <p:nvSpPr>
          <p:cNvPr id="4" name="Slide Number Placeholder 3"/>
          <p:cNvSpPr>
            <a:spLocks noGrp="1"/>
          </p:cNvSpPr>
          <p:nvPr>
            <p:ph type="sldNum" sz="quarter" idx="10"/>
          </p:nvPr>
        </p:nvSpPr>
        <p:spPr/>
        <p:txBody>
          <a:bodyPr/>
          <a:lstStyle/>
          <a:p>
            <a:fld id="{80F55719-F326-48C6-AC21-2A671BAFF9F8}" type="slidenum">
              <a:rPr lang="en-US" smtClean="0"/>
              <a:t>27</a:t>
            </a:fld>
            <a:endParaRPr lang="en-US"/>
          </a:p>
        </p:txBody>
      </p:sp>
    </p:spTree>
    <p:extLst>
      <p:ext uri="{BB962C8B-B14F-4D97-AF65-F5344CB8AC3E}">
        <p14:creationId xmlns:p14="http://schemas.microsoft.com/office/powerpoint/2010/main" val="38007917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191000"/>
            <a:ext cx="5943600" cy="4800600"/>
          </a:xfrm>
        </p:spPr>
        <p:txBody>
          <a:bodyPr/>
          <a:lstStyle/>
          <a:p>
            <a:r>
              <a:rPr lang="en-US" sz="1600" dirty="0" smtClean="0"/>
              <a:t>Anger Its sources are frustration and helplessness. It is often generalized. It can be surprising and troubling to the individual. We need to remind clients that we all have complicated and contradictory feelings about the ones we love</a:t>
            </a:r>
          </a:p>
          <a:p>
            <a:endParaRPr lang="en-US" sz="1600" dirty="0" smtClean="0"/>
          </a:p>
          <a:p>
            <a:r>
              <a:rPr lang="en-US" sz="1600" dirty="0" smtClean="0"/>
              <a:t>Guilt We often find ourselves replaying in our minds what we could have done to “prevent” another’s death. “I wasn’t all I could have been.”  </a:t>
            </a:r>
          </a:p>
          <a:p>
            <a:endParaRPr lang="en-US" sz="1600" dirty="0" smtClean="0"/>
          </a:p>
          <a:p>
            <a:r>
              <a:rPr lang="en-US" sz="1600" dirty="0" smtClean="0"/>
              <a:t>Anxiety – A gut fear that we will not be able to make it on our own without the deceased. Also an awareness that we too will die someday</a:t>
            </a:r>
          </a:p>
          <a:p>
            <a:endParaRPr lang="en-US" sz="1600" dirty="0" smtClean="0"/>
          </a:p>
          <a:p>
            <a:r>
              <a:rPr lang="en-US" sz="1600" dirty="0" smtClean="0"/>
              <a:t>Sadness-Children are often uncomfortable with open expressions of feelings, especially crying. It is important to help clients experience the affect, i.e., understanding what it is like to lose someone we care for.</a:t>
            </a:r>
          </a:p>
          <a:p>
            <a:r>
              <a:rPr lang="en-US" sz="1600" dirty="0" smtClean="0"/>
              <a:t>So much is happening on the outside that they can’t see or experience</a:t>
            </a:r>
          </a:p>
          <a:p>
            <a:endParaRPr lang="en-US" sz="1600" dirty="0" smtClean="0"/>
          </a:p>
          <a:p>
            <a:endParaRPr lang="en-US" sz="1600" dirty="0" smtClean="0"/>
          </a:p>
          <a:p>
            <a:endParaRPr lang="en-US" sz="1600" dirty="0" smtClean="0"/>
          </a:p>
          <a:p>
            <a:endParaRPr lang="en-US" dirty="0"/>
          </a:p>
        </p:txBody>
      </p:sp>
      <p:sp>
        <p:nvSpPr>
          <p:cNvPr id="4" name="Slide Number Placeholder 3"/>
          <p:cNvSpPr>
            <a:spLocks noGrp="1"/>
          </p:cNvSpPr>
          <p:nvPr>
            <p:ph type="sldNum" sz="quarter" idx="10"/>
          </p:nvPr>
        </p:nvSpPr>
        <p:spPr/>
        <p:txBody>
          <a:bodyPr/>
          <a:lstStyle/>
          <a:p>
            <a:fld id="{80F55719-F326-48C6-AC21-2A671BAFF9F8}" type="slidenum">
              <a:rPr lang="en-US" smtClean="0"/>
              <a:t>28</a:t>
            </a:fld>
            <a:endParaRPr lang="en-US"/>
          </a:p>
        </p:txBody>
      </p:sp>
    </p:spTree>
    <p:extLst>
      <p:ext uri="{BB962C8B-B14F-4D97-AF65-F5344CB8AC3E}">
        <p14:creationId xmlns:p14="http://schemas.microsoft.com/office/powerpoint/2010/main" val="15383364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Coming to grips with the tasks of living alone, managing a home alone, raising a family by oneself.</a:t>
            </a:r>
          </a:p>
          <a:p>
            <a:endParaRPr lang="en-US" sz="1600" dirty="0" smtClean="0"/>
          </a:p>
          <a:p>
            <a:r>
              <a:rPr lang="en-US" sz="1600" dirty="0" smtClean="0"/>
              <a:t>•Taking on skills which the deceased formerly performed.</a:t>
            </a:r>
          </a:p>
          <a:p>
            <a:r>
              <a:rPr lang="en-US" sz="1600" dirty="0" smtClean="0"/>
              <a:t>	What do you need to learn to do?</a:t>
            </a:r>
          </a:p>
          <a:p>
            <a:endParaRPr lang="en-US" sz="1600" dirty="0" smtClean="0"/>
          </a:p>
          <a:p>
            <a:r>
              <a:rPr lang="en-US" sz="1600" dirty="0" smtClean="0"/>
              <a:t>•Developing an independent sense of self, a sense of control of one's life. How will you learn that ?</a:t>
            </a:r>
          </a:p>
          <a:p>
            <a:endParaRPr lang="en-US" sz="1600" dirty="0" smtClean="0"/>
          </a:p>
          <a:p>
            <a:r>
              <a:rPr lang="en-US" sz="1600" dirty="0" smtClean="0"/>
              <a:t>•Need to gain a new meaning for life. What have you learned about yourself? How did you accomplish that ?</a:t>
            </a:r>
          </a:p>
          <a:p>
            <a:endParaRPr lang="en-US" sz="1600" dirty="0" smtClean="0"/>
          </a:p>
          <a:p>
            <a:endParaRPr lang="en-US" sz="1600" dirty="0"/>
          </a:p>
        </p:txBody>
      </p:sp>
      <p:sp>
        <p:nvSpPr>
          <p:cNvPr id="4" name="Slide Number Placeholder 3"/>
          <p:cNvSpPr>
            <a:spLocks noGrp="1"/>
          </p:cNvSpPr>
          <p:nvPr>
            <p:ph type="sldNum" sz="quarter" idx="10"/>
          </p:nvPr>
        </p:nvSpPr>
        <p:spPr/>
        <p:txBody>
          <a:bodyPr/>
          <a:lstStyle/>
          <a:p>
            <a:fld id="{80F55719-F326-48C6-AC21-2A671BAFF9F8}" type="slidenum">
              <a:rPr lang="en-US" smtClean="0"/>
              <a:t>29</a:t>
            </a:fld>
            <a:endParaRPr lang="en-US"/>
          </a:p>
        </p:txBody>
      </p:sp>
    </p:spTree>
    <p:extLst>
      <p:ext uri="{BB962C8B-B14F-4D97-AF65-F5344CB8AC3E}">
        <p14:creationId xmlns:p14="http://schemas.microsoft.com/office/powerpoint/2010/main" val="3371950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What does this mean to you? </a:t>
            </a:r>
            <a:endParaRPr lang="en-US" sz="1400" dirty="0"/>
          </a:p>
        </p:txBody>
      </p:sp>
      <p:sp>
        <p:nvSpPr>
          <p:cNvPr id="4" name="Slide Number Placeholder 3"/>
          <p:cNvSpPr>
            <a:spLocks noGrp="1"/>
          </p:cNvSpPr>
          <p:nvPr>
            <p:ph type="sldNum" sz="quarter" idx="10"/>
          </p:nvPr>
        </p:nvSpPr>
        <p:spPr/>
        <p:txBody>
          <a:bodyPr/>
          <a:lstStyle/>
          <a:p>
            <a:fld id="{80F55719-F326-48C6-AC21-2A671BAFF9F8}" type="slidenum">
              <a:rPr lang="en-US" smtClean="0"/>
              <a:t>3</a:t>
            </a:fld>
            <a:endParaRPr lang="en-US"/>
          </a:p>
        </p:txBody>
      </p:sp>
    </p:spTree>
    <p:extLst>
      <p:ext uri="{BB962C8B-B14F-4D97-AF65-F5344CB8AC3E}">
        <p14:creationId xmlns:p14="http://schemas.microsoft.com/office/powerpoint/2010/main" val="23546136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0F55719-F326-48C6-AC21-2A671BAFF9F8}" type="slidenum">
              <a:rPr lang="en-US" smtClean="0"/>
              <a:t>30</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5050527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343400"/>
            <a:ext cx="5943600" cy="4648200"/>
          </a:xfrm>
        </p:spPr>
        <p:txBody>
          <a:bodyPr/>
          <a:lstStyle/>
          <a:p>
            <a:r>
              <a:rPr lang="en-US" sz="1400" dirty="0" smtClean="0"/>
              <a:t>Relational Factors - unexpressed hostility, ambivalence in relationships, over-identification with deceased, reminders of old wounds/self-blame, emotional “flashbacks”, unresolved dependency issues leading to helplessness and self-worth </a:t>
            </a:r>
          </a:p>
          <a:p>
            <a:r>
              <a:rPr lang="en-US" sz="1400" dirty="0" smtClean="0"/>
              <a:t>	</a:t>
            </a:r>
          </a:p>
          <a:p>
            <a:r>
              <a:rPr lang="en-US" sz="1400" dirty="0" smtClean="0"/>
              <a:t>Circumstantial Factors - body not recoverable, e.g., World Trade Center attack; war time deaths; catastrophic deaths; multiple losses experienced by one person, suicide, homicide</a:t>
            </a:r>
          </a:p>
          <a:p>
            <a:endParaRPr lang="en-US" sz="1400" dirty="0"/>
          </a:p>
          <a:p>
            <a:r>
              <a:rPr lang="en-US" sz="1400" dirty="0" smtClean="0"/>
              <a:t>Historical Factors - the quality of previous losses or separations, early parental loss making a person vulnerable in present loss, the negative impact of living with ineffective, inconsistent, or domineering parent models</a:t>
            </a:r>
          </a:p>
          <a:p>
            <a:endParaRPr lang="en-US" sz="1400" dirty="0"/>
          </a:p>
          <a:p>
            <a:r>
              <a:rPr lang="en-US" sz="1400" dirty="0" smtClean="0"/>
              <a:t>Personality Factors - how one’s personality structure affects one’s ability to handle emotions, the comfort level of one in expressing strong emotions or addressing negative feelings, the honesty with which one can address dependency or self-concept issues</a:t>
            </a:r>
          </a:p>
          <a:p>
            <a:endParaRPr lang="en-US" sz="1400" dirty="0" smtClean="0"/>
          </a:p>
          <a:p>
            <a:r>
              <a:rPr lang="en-US" sz="1400" dirty="0"/>
              <a:t>Social Factors - loss may be viewed negatively by society, discounted as a loss in society’s eyes, or loss occurs without a social support network to help one mourn.</a:t>
            </a:r>
          </a:p>
          <a:p>
            <a:endParaRPr lang="en-US" sz="1400" dirty="0" smtClean="0"/>
          </a:p>
          <a:p>
            <a:endParaRPr lang="en-US" sz="1400" dirty="0"/>
          </a:p>
        </p:txBody>
      </p:sp>
      <p:sp>
        <p:nvSpPr>
          <p:cNvPr id="4" name="Slide Number Placeholder 3"/>
          <p:cNvSpPr>
            <a:spLocks noGrp="1"/>
          </p:cNvSpPr>
          <p:nvPr>
            <p:ph type="sldNum" sz="quarter" idx="10"/>
          </p:nvPr>
        </p:nvSpPr>
        <p:spPr/>
        <p:txBody>
          <a:bodyPr/>
          <a:lstStyle/>
          <a:p>
            <a:fld id="{80F55719-F326-48C6-AC21-2A671BAFF9F8}" type="slidenum">
              <a:rPr lang="en-US" smtClean="0"/>
              <a:t>31</a:t>
            </a:fld>
            <a:endParaRPr lang="en-US"/>
          </a:p>
        </p:txBody>
      </p:sp>
    </p:spTree>
    <p:extLst>
      <p:ext uri="{BB962C8B-B14F-4D97-AF65-F5344CB8AC3E}">
        <p14:creationId xmlns:p14="http://schemas.microsoft.com/office/powerpoint/2010/main" val="2931696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F55719-F326-48C6-AC21-2A671BAFF9F8}" type="slidenum">
              <a:rPr lang="en-US" smtClean="0"/>
              <a:t>32</a:t>
            </a:fld>
            <a:endParaRPr lang="en-US"/>
          </a:p>
        </p:txBody>
      </p:sp>
    </p:spTree>
    <p:extLst>
      <p:ext uri="{BB962C8B-B14F-4D97-AF65-F5344CB8AC3E}">
        <p14:creationId xmlns:p14="http://schemas.microsoft.com/office/powerpoint/2010/main" val="3416597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14437">
              <a:defRPr>
                <a:solidFill>
                  <a:schemeClr val="tx1"/>
                </a:solidFill>
                <a:latin typeface="Tahoma" charset="0"/>
              </a:defRPr>
            </a:lvl1pPr>
            <a:lvl2pPr marL="729057" indent="-280406" defTabSz="914437">
              <a:defRPr>
                <a:solidFill>
                  <a:schemeClr val="tx1"/>
                </a:solidFill>
                <a:latin typeface="Tahoma" charset="0"/>
              </a:defRPr>
            </a:lvl2pPr>
            <a:lvl3pPr marL="1121626" indent="-224325" defTabSz="914437">
              <a:defRPr>
                <a:solidFill>
                  <a:schemeClr val="tx1"/>
                </a:solidFill>
                <a:latin typeface="Tahoma" charset="0"/>
              </a:defRPr>
            </a:lvl3pPr>
            <a:lvl4pPr marL="1570276" indent="-224325" defTabSz="914437">
              <a:defRPr>
                <a:solidFill>
                  <a:schemeClr val="tx1"/>
                </a:solidFill>
                <a:latin typeface="Tahoma" charset="0"/>
              </a:defRPr>
            </a:lvl4pPr>
            <a:lvl5pPr marL="2018927" indent="-224325" defTabSz="914437">
              <a:defRPr>
                <a:solidFill>
                  <a:schemeClr val="tx1"/>
                </a:solidFill>
                <a:latin typeface="Tahoma" charset="0"/>
              </a:defRPr>
            </a:lvl5pPr>
            <a:lvl6pPr marL="2467577" indent="-224325" defTabSz="914437" eaLnBrk="0" fontAlgn="base" hangingPunct="0">
              <a:spcBef>
                <a:spcPct val="0"/>
              </a:spcBef>
              <a:spcAft>
                <a:spcPct val="0"/>
              </a:spcAft>
              <a:defRPr>
                <a:solidFill>
                  <a:schemeClr val="tx1"/>
                </a:solidFill>
                <a:latin typeface="Tahoma" charset="0"/>
              </a:defRPr>
            </a:lvl6pPr>
            <a:lvl7pPr marL="2916227" indent="-224325" defTabSz="914437" eaLnBrk="0" fontAlgn="base" hangingPunct="0">
              <a:spcBef>
                <a:spcPct val="0"/>
              </a:spcBef>
              <a:spcAft>
                <a:spcPct val="0"/>
              </a:spcAft>
              <a:defRPr>
                <a:solidFill>
                  <a:schemeClr val="tx1"/>
                </a:solidFill>
                <a:latin typeface="Tahoma" charset="0"/>
              </a:defRPr>
            </a:lvl7pPr>
            <a:lvl8pPr marL="3364878" indent="-224325" defTabSz="914437" eaLnBrk="0" fontAlgn="base" hangingPunct="0">
              <a:spcBef>
                <a:spcPct val="0"/>
              </a:spcBef>
              <a:spcAft>
                <a:spcPct val="0"/>
              </a:spcAft>
              <a:defRPr>
                <a:solidFill>
                  <a:schemeClr val="tx1"/>
                </a:solidFill>
                <a:latin typeface="Tahoma" charset="0"/>
              </a:defRPr>
            </a:lvl8pPr>
            <a:lvl9pPr marL="3813528" indent="-224325" defTabSz="914437" eaLnBrk="0" fontAlgn="base" hangingPunct="0">
              <a:spcBef>
                <a:spcPct val="0"/>
              </a:spcBef>
              <a:spcAft>
                <a:spcPct val="0"/>
              </a:spcAft>
              <a:defRPr>
                <a:solidFill>
                  <a:schemeClr val="tx1"/>
                </a:solidFill>
                <a:latin typeface="Tahoma" charset="0"/>
              </a:defRPr>
            </a:lvl9pPr>
          </a:lstStyle>
          <a:p>
            <a:fld id="{DC6A05DA-3C58-4504-A944-8C3CB1B47FED}" type="slidenum">
              <a:rPr lang="en-US" smtClean="0">
                <a:latin typeface="Arial" charset="0"/>
              </a:rPr>
              <a:pPr/>
              <a:t>33</a:t>
            </a:fld>
            <a:endParaRPr lang="en-US" smtClean="0">
              <a:latin typeface="Arial" charset="0"/>
            </a:endParaRPr>
          </a:p>
        </p:txBody>
      </p:sp>
      <p:sp>
        <p:nvSpPr>
          <p:cNvPr id="47107" name="Rectangle 2"/>
          <p:cNvSpPr>
            <a:spLocks noGrp="1" noRot="1" noChangeAspect="1" noChangeArrowheads="1" noTextEdit="1"/>
          </p:cNvSpPr>
          <p:nvPr>
            <p:ph type="sldImg"/>
          </p:nvPr>
        </p:nvSpPr>
        <p:spPr>
          <a:xfrm>
            <a:off x="1054100" y="685800"/>
            <a:ext cx="2540000" cy="1905000"/>
          </a:xfrm>
          <a:ln/>
        </p:spPr>
      </p:sp>
      <p:sp>
        <p:nvSpPr>
          <p:cNvPr id="47108" name="Rectangle 3"/>
          <p:cNvSpPr>
            <a:spLocks noGrp="1" noChangeArrowheads="1"/>
          </p:cNvSpPr>
          <p:nvPr>
            <p:ph type="body" idx="1"/>
          </p:nvPr>
        </p:nvSpPr>
        <p:spPr>
          <a:xfrm>
            <a:off x="686421" y="3275976"/>
            <a:ext cx="5485158" cy="5182537"/>
          </a:xfrm>
          <a:noFill/>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F55719-F326-48C6-AC21-2A671BAFF9F8}" type="slidenum">
              <a:rPr lang="en-US" smtClean="0"/>
              <a:t>34</a:t>
            </a:fld>
            <a:endParaRPr lang="en-US"/>
          </a:p>
        </p:txBody>
      </p:sp>
    </p:spTree>
    <p:extLst>
      <p:ext uri="{BB962C8B-B14F-4D97-AF65-F5344CB8AC3E}">
        <p14:creationId xmlns:p14="http://schemas.microsoft.com/office/powerpoint/2010/main" val="41838981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Task I deal with the reality</a:t>
            </a:r>
            <a:endParaRPr lang="en-US" dirty="0"/>
          </a:p>
        </p:txBody>
      </p:sp>
      <p:sp>
        <p:nvSpPr>
          <p:cNvPr id="4" name="Slide Number Placeholder 3"/>
          <p:cNvSpPr>
            <a:spLocks noGrp="1"/>
          </p:cNvSpPr>
          <p:nvPr>
            <p:ph type="sldNum" sz="quarter" idx="10"/>
          </p:nvPr>
        </p:nvSpPr>
        <p:spPr/>
        <p:txBody>
          <a:bodyPr/>
          <a:lstStyle/>
          <a:p>
            <a:fld id="{80F55719-F326-48C6-AC21-2A671BAFF9F8}" type="slidenum">
              <a:rPr lang="en-US" smtClean="0"/>
              <a:t>35</a:t>
            </a:fld>
            <a:endParaRPr lang="en-US"/>
          </a:p>
        </p:txBody>
      </p:sp>
    </p:spTree>
    <p:extLst>
      <p:ext uri="{BB962C8B-B14F-4D97-AF65-F5344CB8AC3E}">
        <p14:creationId xmlns:p14="http://schemas.microsoft.com/office/powerpoint/2010/main" val="35717559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Deal with the reality</a:t>
            </a:r>
            <a:endParaRPr lang="en-US" dirty="0"/>
          </a:p>
        </p:txBody>
      </p:sp>
      <p:sp>
        <p:nvSpPr>
          <p:cNvPr id="4" name="Slide Number Placeholder 3"/>
          <p:cNvSpPr>
            <a:spLocks noGrp="1"/>
          </p:cNvSpPr>
          <p:nvPr>
            <p:ph type="sldNum" sz="quarter" idx="10"/>
          </p:nvPr>
        </p:nvSpPr>
        <p:spPr/>
        <p:txBody>
          <a:bodyPr/>
          <a:lstStyle/>
          <a:p>
            <a:fld id="{80F55719-F326-48C6-AC21-2A671BAFF9F8}" type="slidenum">
              <a:rPr lang="en-US" smtClean="0"/>
              <a:t>36</a:t>
            </a:fld>
            <a:endParaRPr lang="en-US"/>
          </a:p>
        </p:txBody>
      </p:sp>
    </p:spTree>
    <p:extLst>
      <p:ext uri="{BB962C8B-B14F-4D97-AF65-F5344CB8AC3E}">
        <p14:creationId xmlns:p14="http://schemas.microsoft.com/office/powerpoint/2010/main" val="40420058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Deal with the reality, deal with the pain, Early adjust to the changes</a:t>
            </a:r>
            <a:endParaRPr lang="en-US" dirty="0"/>
          </a:p>
        </p:txBody>
      </p:sp>
      <p:sp>
        <p:nvSpPr>
          <p:cNvPr id="4" name="Slide Number Placeholder 3"/>
          <p:cNvSpPr>
            <a:spLocks noGrp="1"/>
          </p:cNvSpPr>
          <p:nvPr>
            <p:ph type="sldNum" sz="quarter" idx="10"/>
          </p:nvPr>
        </p:nvSpPr>
        <p:spPr/>
        <p:txBody>
          <a:bodyPr/>
          <a:lstStyle/>
          <a:p>
            <a:fld id="{80F55719-F326-48C6-AC21-2A671BAFF9F8}" type="slidenum">
              <a:rPr lang="en-US" smtClean="0"/>
              <a:t>37</a:t>
            </a:fld>
            <a:endParaRPr lang="en-US"/>
          </a:p>
        </p:txBody>
      </p:sp>
    </p:spTree>
    <p:extLst>
      <p:ext uri="{BB962C8B-B14F-4D97-AF65-F5344CB8AC3E}">
        <p14:creationId xmlns:p14="http://schemas.microsoft.com/office/powerpoint/2010/main" val="30188230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Reality and pain</a:t>
            </a:r>
            <a:endParaRPr lang="en-US" dirty="0"/>
          </a:p>
        </p:txBody>
      </p:sp>
      <p:sp>
        <p:nvSpPr>
          <p:cNvPr id="4" name="Slide Number Placeholder 3"/>
          <p:cNvSpPr>
            <a:spLocks noGrp="1"/>
          </p:cNvSpPr>
          <p:nvPr>
            <p:ph type="sldNum" sz="quarter" idx="10"/>
          </p:nvPr>
        </p:nvSpPr>
        <p:spPr/>
        <p:txBody>
          <a:bodyPr/>
          <a:lstStyle/>
          <a:p>
            <a:fld id="{80F55719-F326-48C6-AC21-2A671BAFF9F8}" type="slidenum">
              <a:rPr lang="en-US" smtClean="0"/>
              <a:t>38</a:t>
            </a:fld>
            <a:endParaRPr lang="en-US"/>
          </a:p>
        </p:txBody>
      </p:sp>
    </p:spTree>
    <p:extLst>
      <p:ext uri="{BB962C8B-B14F-4D97-AF65-F5344CB8AC3E}">
        <p14:creationId xmlns:p14="http://schemas.microsoft.com/office/powerpoint/2010/main" val="16882173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Reality, pain and </a:t>
            </a:r>
            <a:r>
              <a:rPr lang="en-US" dirty="0" err="1" smtClean="0"/>
              <a:t>ealry</a:t>
            </a:r>
            <a:r>
              <a:rPr lang="en-US" dirty="0" smtClean="0"/>
              <a:t> adjustment</a:t>
            </a:r>
            <a:endParaRPr lang="en-US" dirty="0"/>
          </a:p>
        </p:txBody>
      </p:sp>
      <p:sp>
        <p:nvSpPr>
          <p:cNvPr id="4" name="Slide Number Placeholder 3"/>
          <p:cNvSpPr>
            <a:spLocks noGrp="1"/>
          </p:cNvSpPr>
          <p:nvPr>
            <p:ph type="sldNum" sz="quarter" idx="10"/>
          </p:nvPr>
        </p:nvSpPr>
        <p:spPr/>
        <p:txBody>
          <a:bodyPr/>
          <a:lstStyle/>
          <a:p>
            <a:fld id="{80F55719-F326-48C6-AC21-2A671BAFF9F8}" type="slidenum">
              <a:rPr lang="en-US" smtClean="0"/>
              <a:t>39</a:t>
            </a:fld>
            <a:endParaRPr lang="en-US"/>
          </a:p>
        </p:txBody>
      </p:sp>
    </p:spTree>
    <p:extLst>
      <p:ext uri="{BB962C8B-B14F-4D97-AF65-F5344CB8AC3E}">
        <p14:creationId xmlns:p14="http://schemas.microsoft.com/office/powerpoint/2010/main" val="1671540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It takes time and has its own time table </a:t>
            </a:r>
            <a:endParaRPr lang="en-US" sz="1400"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80F55719-F326-48C6-AC21-2A671BAFF9F8}" type="slidenum">
              <a:rPr lang="en-US" smtClean="0"/>
              <a:t>4</a:t>
            </a:fld>
            <a:endParaRPr lang="en-US"/>
          </a:p>
        </p:txBody>
      </p:sp>
    </p:spTree>
    <p:extLst>
      <p:ext uri="{BB962C8B-B14F-4D97-AF65-F5344CB8AC3E}">
        <p14:creationId xmlns:p14="http://schemas.microsoft.com/office/powerpoint/2010/main" val="5800585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a:t>
            </a:r>
            <a:endParaRPr lang="en-US" dirty="0"/>
          </a:p>
        </p:txBody>
      </p:sp>
      <p:sp>
        <p:nvSpPr>
          <p:cNvPr id="4" name="Slide Number Placeholder 3"/>
          <p:cNvSpPr>
            <a:spLocks noGrp="1"/>
          </p:cNvSpPr>
          <p:nvPr>
            <p:ph type="sldNum" sz="quarter" idx="10"/>
          </p:nvPr>
        </p:nvSpPr>
        <p:spPr/>
        <p:txBody>
          <a:bodyPr/>
          <a:lstStyle/>
          <a:p>
            <a:fld id="{80F55719-F326-48C6-AC21-2A671BAFF9F8}" type="slidenum">
              <a:rPr lang="en-US" smtClean="0"/>
              <a:t>40</a:t>
            </a:fld>
            <a:endParaRPr lang="en-US"/>
          </a:p>
        </p:txBody>
      </p:sp>
    </p:spTree>
    <p:extLst>
      <p:ext uri="{BB962C8B-B14F-4D97-AF65-F5344CB8AC3E}">
        <p14:creationId xmlns:p14="http://schemas.microsoft.com/office/powerpoint/2010/main" val="37249432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Pain, guilt</a:t>
            </a:r>
            <a:endParaRPr lang="en-US" dirty="0"/>
          </a:p>
        </p:txBody>
      </p:sp>
      <p:sp>
        <p:nvSpPr>
          <p:cNvPr id="4" name="Slide Number Placeholder 3"/>
          <p:cNvSpPr>
            <a:spLocks noGrp="1"/>
          </p:cNvSpPr>
          <p:nvPr>
            <p:ph type="sldNum" sz="quarter" idx="10"/>
          </p:nvPr>
        </p:nvSpPr>
        <p:spPr/>
        <p:txBody>
          <a:bodyPr/>
          <a:lstStyle/>
          <a:p>
            <a:fld id="{80F55719-F326-48C6-AC21-2A671BAFF9F8}" type="slidenum">
              <a:rPr lang="en-US" smtClean="0"/>
              <a:t>41</a:t>
            </a:fld>
            <a:endParaRPr lang="en-US"/>
          </a:p>
        </p:txBody>
      </p:sp>
    </p:spTree>
    <p:extLst>
      <p:ext uri="{BB962C8B-B14F-4D97-AF65-F5344CB8AC3E}">
        <p14:creationId xmlns:p14="http://schemas.microsoft.com/office/powerpoint/2010/main" val="10041258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Guilt and pain</a:t>
            </a:r>
            <a:endParaRPr lang="en-US" dirty="0"/>
          </a:p>
        </p:txBody>
      </p:sp>
      <p:sp>
        <p:nvSpPr>
          <p:cNvPr id="4" name="Slide Number Placeholder 3"/>
          <p:cNvSpPr>
            <a:spLocks noGrp="1"/>
          </p:cNvSpPr>
          <p:nvPr>
            <p:ph type="sldNum" sz="quarter" idx="10"/>
          </p:nvPr>
        </p:nvSpPr>
        <p:spPr/>
        <p:txBody>
          <a:bodyPr/>
          <a:lstStyle/>
          <a:p>
            <a:fld id="{80F55719-F326-48C6-AC21-2A671BAFF9F8}" type="slidenum">
              <a:rPr lang="en-US" smtClean="0"/>
              <a:t>42</a:t>
            </a:fld>
            <a:endParaRPr lang="en-US"/>
          </a:p>
        </p:txBody>
      </p:sp>
    </p:spTree>
    <p:extLst>
      <p:ext uri="{BB962C8B-B14F-4D97-AF65-F5344CB8AC3E}">
        <p14:creationId xmlns:p14="http://schemas.microsoft.com/office/powerpoint/2010/main" val="56991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endParaRPr lang="en-US" dirty="0" smtClean="0"/>
          </a:p>
          <a:p>
            <a:r>
              <a:rPr lang="en-US" dirty="0" smtClean="0"/>
              <a:t>pain</a:t>
            </a:r>
          </a:p>
          <a:p>
            <a:r>
              <a:rPr lang="en-US" dirty="0" smtClean="0"/>
              <a:t>Sometimes anger management really needs to be loss management. Many of our angriest children have lost a parent or sibling to violence, drugs, alcohol, incarceration, or mental illness. Without addressing the losses, both primary and secondary (moving, foster care, grandparent care, new schools, loss of friends, possessions and privacy), the anger will not be managed. No list can take the place of appropriate grieving. </a:t>
            </a:r>
          </a:p>
        </p:txBody>
      </p:sp>
      <p:sp>
        <p:nvSpPr>
          <p:cNvPr id="48132" name="Slide Number Placeholder 3"/>
          <p:cNvSpPr>
            <a:spLocks noGrp="1"/>
          </p:cNvSpPr>
          <p:nvPr>
            <p:ph type="sldNum" sz="quarter" idx="5"/>
          </p:nvPr>
        </p:nvSpPr>
        <p:spPr>
          <a:noFill/>
        </p:spPr>
        <p:txBody>
          <a:bodyPr/>
          <a:lstStyle>
            <a:lvl1pPr defTabSz="914437">
              <a:defRPr>
                <a:solidFill>
                  <a:schemeClr val="tx1"/>
                </a:solidFill>
                <a:latin typeface="Tahoma" charset="0"/>
              </a:defRPr>
            </a:lvl1pPr>
            <a:lvl2pPr marL="729057" indent="-280406" defTabSz="914437">
              <a:defRPr>
                <a:solidFill>
                  <a:schemeClr val="tx1"/>
                </a:solidFill>
                <a:latin typeface="Tahoma" charset="0"/>
              </a:defRPr>
            </a:lvl2pPr>
            <a:lvl3pPr marL="1121626" indent="-224325" defTabSz="914437">
              <a:defRPr>
                <a:solidFill>
                  <a:schemeClr val="tx1"/>
                </a:solidFill>
                <a:latin typeface="Tahoma" charset="0"/>
              </a:defRPr>
            </a:lvl3pPr>
            <a:lvl4pPr marL="1570276" indent="-224325" defTabSz="914437">
              <a:defRPr>
                <a:solidFill>
                  <a:schemeClr val="tx1"/>
                </a:solidFill>
                <a:latin typeface="Tahoma" charset="0"/>
              </a:defRPr>
            </a:lvl4pPr>
            <a:lvl5pPr marL="2018927" indent="-224325" defTabSz="914437">
              <a:defRPr>
                <a:solidFill>
                  <a:schemeClr val="tx1"/>
                </a:solidFill>
                <a:latin typeface="Tahoma" charset="0"/>
              </a:defRPr>
            </a:lvl5pPr>
            <a:lvl6pPr marL="2467577" indent="-224325" defTabSz="914437" eaLnBrk="0" fontAlgn="base" hangingPunct="0">
              <a:spcBef>
                <a:spcPct val="0"/>
              </a:spcBef>
              <a:spcAft>
                <a:spcPct val="0"/>
              </a:spcAft>
              <a:defRPr>
                <a:solidFill>
                  <a:schemeClr val="tx1"/>
                </a:solidFill>
                <a:latin typeface="Tahoma" charset="0"/>
              </a:defRPr>
            </a:lvl6pPr>
            <a:lvl7pPr marL="2916227" indent="-224325" defTabSz="914437" eaLnBrk="0" fontAlgn="base" hangingPunct="0">
              <a:spcBef>
                <a:spcPct val="0"/>
              </a:spcBef>
              <a:spcAft>
                <a:spcPct val="0"/>
              </a:spcAft>
              <a:defRPr>
                <a:solidFill>
                  <a:schemeClr val="tx1"/>
                </a:solidFill>
                <a:latin typeface="Tahoma" charset="0"/>
              </a:defRPr>
            </a:lvl7pPr>
            <a:lvl8pPr marL="3364878" indent="-224325" defTabSz="914437" eaLnBrk="0" fontAlgn="base" hangingPunct="0">
              <a:spcBef>
                <a:spcPct val="0"/>
              </a:spcBef>
              <a:spcAft>
                <a:spcPct val="0"/>
              </a:spcAft>
              <a:defRPr>
                <a:solidFill>
                  <a:schemeClr val="tx1"/>
                </a:solidFill>
                <a:latin typeface="Tahoma" charset="0"/>
              </a:defRPr>
            </a:lvl8pPr>
            <a:lvl9pPr marL="3813528" indent="-224325" defTabSz="914437" eaLnBrk="0" fontAlgn="base" hangingPunct="0">
              <a:spcBef>
                <a:spcPct val="0"/>
              </a:spcBef>
              <a:spcAft>
                <a:spcPct val="0"/>
              </a:spcAft>
              <a:defRPr>
                <a:solidFill>
                  <a:schemeClr val="tx1"/>
                </a:solidFill>
                <a:latin typeface="Tahoma" charset="0"/>
              </a:defRPr>
            </a:lvl9pPr>
          </a:lstStyle>
          <a:p>
            <a:fld id="{778EEF59-61E0-4528-A9BA-2548646064B7}" type="slidenum">
              <a:rPr lang="en-US" smtClean="0">
                <a:latin typeface="Arial" charset="0"/>
              </a:rPr>
              <a:pPr/>
              <a:t>43</a:t>
            </a:fld>
            <a:endParaRPr lang="en-US"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Adjust </a:t>
            </a:r>
            <a:endParaRPr lang="en-US" dirty="0"/>
          </a:p>
        </p:txBody>
      </p:sp>
      <p:sp>
        <p:nvSpPr>
          <p:cNvPr id="4" name="Slide Number Placeholder 3"/>
          <p:cNvSpPr>
            <a:spLocks noGrp="1"/>
          </p:cNvSpPr>
          <p:nvPr>
            <p:ph type="sldNum" sz="quarter" idx="10"/>
          </p:nvPr>
        </p:nvSpPr>
        <p:spPr/>
        <p:txBody>
          <a:bodyPr/>
          <a:lstStyle/>
          <a:p>
            <a:fld id="{80F55719-F326-48C6-AC21-2A671BAFF9F8}" type="slidenum">
              <a:rPr lang="en-US" smtClean="0"/>
              <a:t>44</a:t>
            </a:fld>
            <a:endParaRPr lang="en-US"/>
          </a:p>
        </p:txBody>
      </p:sp>
    </p:spTree>
    <p:extLst>
      <p:ext uri="{BB962C8B-B14F-4D97-AF65-F5344CB8AC3E}">
        <p14:creationId xmlns:p14="http://schemas.microsoft.com/office/powerpoint/2010/main" val="16494271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Adjsut</a:t>
            </a:r>
            <a:r>
              <a:rPr lang="en-US" dirty="0" smtClean="0"/>
              <a:t>/relocate</a:t>
            </a:r>
            <a:endParaRPr lang="en-US" dirty="0"/>
          </a:p>
        </p:txBody>
      </p:sp>
      <p:sp>
        <p:nvSpPr>
          <p:cNvPr id="4" name="Slide Number Placeholder 3"/>
          <p:cNvSpPr>
            <a:spLocks noGrp="1"/>
          </p:cNvSpPr>
          <p:nvPr>
            <p:ph type="sldNum" sz="quarter" idx="10"/>
          </p:nvPr>
        </p:nvSpPr>
        <p:spPr/>
        <p:txBody>
          <a:bodyPr/>
          <a:lstStyle/>
          <a:p>
            <a:fld id="{80F55719-F326-48C6-AC21-2A671BAFF9F8}" type="slidenum">
              <a:rPr lang="en-US" smtClean="0"/>
              <a:t>45</a:t>
            </a:fld>
            <a:endParaRPr lang="en-US"/>
          </a:p>
        </p:txBody>
      </p:sp>
    </p:spTree>
    <p:extLst>
      <p:ext uri="{BB962C8B-B14F-4D97-AF65-F5344CB8AC3E}">
        <p14:creationId xmlns:p14="http://schemas.microsoft.com/office/powerpoint/2010/main" val="31847680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relocate</a:t>
            </a:r>
            <a:endParaRPr lang="en-US" dirty="0"/>
          </a:p>
        </p:txBody>
      </p:sp>
      <p:sp>
        <p:nvSpPr>
          <p:cNvPr id="4" name="Slide Number Placeholder 3"/>
          <p:cNvSpPr>
            <a:spLocks noGrp="1"/>
          </p:cNvSpPr>
          <p:nvPr>
            <p:ph type="sldNum" sz="quarter" idx="10"/>
          </p:nvPr>
        </p:nvSpPr>
        <p:spPr/>
        <p:txBody>
          <a:bodyPr/>
          <a:lstStyle/>
          <a:p>
            <a:fld id="{80F55719-F326-48C6-AC21-2A671BAFF9F8}" type="slidenum">
              <a:rPr lang="en-US" smtClean="0"/>
              <a:t>46</a:t>
            </a:fld>
            <a:endParaRPr lang="en-US"/>
          </a:p>
        </p:txBody>
      </p:sp>
    </p:spTree>
    <p:extLst>
      <p:ext uri="{BB962C8B-B14F-4D97-AF65-F5344CB8AC3E}">
        <p14:creationId xmlns:p14="http://schemas.microsoft.com/office/powerpoint/2010/main" val="33531106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14437">
              <a:defRPr>
                <a:solidFill>
                  <a:schemeClr val="tx1"/>
                </a:solidFill>
                <a:latin typeface="Tahoma" charset="0"/>
              </a:defRPr>
            </a:lvl1pPr>
            <a:lvl2pPr marL="729057" indent="-280406" defTabSz="914437">
              <a:defRPr>
                <a:solidFill>
                  <a:schemeClr val="tx1"/>
                </a:solidFill>
                <a:latin typeface="Tahoma" charset="0"/>
              </a:defRPr>
            </a:lvl2pPr>
            <a:lvl3pPr marL="1121626" indent="-224325" defTabSz="914437">
              <a:defRPr>
                <a:solidFill>
                  <a:schemeClr val="tx1"/>
                </a:solidFill>
                <a:latin typeface="Tahoma" charset="0"/>
              </a:defRPr>
            </a:lvl3pPr>
            <a:lvl4pPr marL="1570276" indent="-224325" defTabSz="914437">
              <a:defRPr>
                <a:solidFill>
                  <a:schemeClr val="tx1"/>
                </a:solidFill>
                <a:latin typeface="Tahoma" charset="0"/>
              </a:defRPr>
            </a:lvl4pPr>
            <a:lvl5pPr marL="2018927" indent="-224325" defTabSz="914437">
              <a:defRPr>
                <a:solidFill>
                  <a:schemeClr val="tx1"/>
                </a:solidFill>
                <a:latin typeface="Tahoma" charset="0"/>
              </a:defRPr>
            </a:lvl5pPr>
            <a:lvl6pPr marL="2467577" indent="-224325" defTabSz="914437" eaLnBrk="0" fontAlgn="base" hangingPunct="0">
              <a:spcBef>
                <a:spcPct val="0"/>
              </a:spcBef>
              <a:spcAft>
                <a:spcPct val="0"/>
              </a:spcAft>
              <a:defRPr>
                <a:solidFill>
                  <a:schemeClr val="tx1"/>
                </a:solidFill>
                <a:latin typeface="Tahoma" charset="0"/>
              </a:defRPr>
            </a:lvl6pPr>
            <a:lvl7pPr marL="2916227" indent="-224325" defTabSz="914437" eaLnBrk="0" fontAlgn="base" hangingPunct="0">
              <a:spcBef>
                <a:spcPct val="0"/>
              </a:spcBef>
              <a:spcAft>
                <a:spcPct val="0"/>
              </a:spcAft>
              <a:defRPr>
                <a:solidFill>
                  <a:schemeClr val="tx1"/>
                </a:solidFill>
                <a:latin typeface="Tahoma" charset="0"/>
              </a:defRPr>
            </a:lvl7pPr>
            <a:lvl8pPr marL="3364878" indent="-224325" defTabSz="914437" eaLnBrk="0" fontAlgn="base" hangingPunct="0">
              <a:spcBef>
                <a:spcPct val="0"/>
              </a:spcBef>
              <a:spcAft>
                <a:spcPct val="0"/>
              </a:spcAft>
              <a:defRPr>
                <a:solidFill>
                  <a:schemeClr val="tx1"/>
                </a:solidFill>
                <a:latin typeface="Tahoma" charset="0"/>
              </a:defRPr>
            </a:lvl8pPr>
            <a:lvl9pPr marL="3813528" indent="-224325" defTabSz="914437" eaLnBrk="0" fontAlgn="base" hangingPunct="0">
              <a:spcBef>
                <a:spcPct val="0"/>
              </a:spcBef>
              <a:spcAft>
                <a:spcPct val="0"/>
              </a:spcAft>
              <a:defRPr>
                <a:solidFill>
                  <a:schemeClr val="tx1"/>
                </a:solidFill>
                <a:latin typeface="Tahoma" charset="0"/>
              </a:defRPr>
            </a:lvl9pPr>
          </a:lstStyle>
          <a:p>
            <a:fld id="{90D28469-CF52-42C8-AB30-CC3494FC535E}" type="slidenum">
              <a:rPr lang="en-US" smtClean="0">
                <a:latin typeface="Arial" charset="0"/>
              </a:rPr>
              <a:pPr/>
              <a:t>47</a:t>
            </a:fld>
            <a:endParaRPr lang="en-US" smtClean="0">
              <a:latin typeface="Arial" charset="0"/>
            </a:endParaRPr>
          </a:p>
        </p:txBody>
      </p:sp>
      <p:sp>
        <p:nvSpPr>
          <p:cNvPr id="49155" name="Rectangle 2"/>
          <p:cNvSpPr>
            <a:spLocks noGrp="1" noRot="1" noChangeAspect="1" noChangeArrowheads="1" noTextEdit="1"/>
          </p:cNvSpPr>
          <p:nvPr>
            <p:ph type="sldImg"/>
          </p:nvPr>
        </p:nvSpPr>
        <p:spPr>
          <a:xfrm>
            <a:off x="1054100" y="685800"/>
            <a:ext cx="2540000" cy="1905000"/>
          </a:xfrm>
          <a:ln/>
        </p:spPr>
      </p:sp>
      <p:sp>
        <p:nvSpPr>
          <p:cNvPr id="49156" name="Rectangle 3"/>
          <p:cNvSpPr>
            <a:spLocks noGrp="1" noChangeArrowheads="1"/>
          </p:cNvSpPr>
          <p:nvPr>
            <p:ph type="body" idx="1"/>
          </p:nvPr>
        </p:nvSpPr>
        <p:spPr>
          <a:xfrm>
            <a:off x="686421" y="3275976"/>
            <a:ext cx="5485158" cy="5182537"/>
          </a:xfrm>
          <a:noFill/>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4437">
              <a:defRPr>
                <a:solidFill>
                  <a:schemeClr val="tx1"/>
                </a:solidFill>
                <a:latin typeface="Tahoma" charset="0"/>
              </a:defRPr>
            </a:lvl1pPr>
            <a:lvl2pPr marL="729057" indent="-280406" defTabSz="914437">
              <a:defRPr>
                <a:solidFill>
                  <a:schemeClr val="tx1"/>
                </a:solidFill>
                <a:latin typeface="Tahoma" charset="0"/>
              </a:defRPr>
            </a:lvl2pPr>
            <a:lvl3pPr marL="1121626" indent="-224325" defTabSz="914437">
              <a:defRPr>
                <a:solidFill>
                  <a:schemeClr val="tx1"/>
                </a:solidFill>
                <a:latin typeface="Tahoma" charset="0"/>
              </a:defRPr>
            </a:lvl3pPr>
            <a:lvl4pPr marL="1570276" indent="-224325" defTabSz="914437">
              <a:defRPr>
                <a:solidFill>
                  <a:schemeClr val="tx1"/>
                </a:solidFill>
                <a:latin typeface="Tahoma" charset="0"/>
              </a:defRPr>
            </a:lvl4pPr>
            <a:lvl5pPr marL="2018927" indent="-224325" defTabSz="914437">
              <a:defRPr>
                <a:solidFill>
                  <a:schemeClr val="tx1"/>
                </a:solidFill>
                <a:latin typeface="Tahoma" charset="0"/>
              </a:defRPr>
            </a:lvl5pPr>
            <a:lvl6pPr marL="2467577" indent="-224325" defTabSz="914437" eaLnBrk="0" fontAlgn="base" hangingPunct="0">
              <a:spcBef>
                <a:spcPct val="0"/>
              </a:spcBef>
              <a:spcAft>
                <a:spcPct val="0"/>
              </a:spcAft>
              <a:defRPr>
                <a:solidFill>
                  <a:schemeClr val="tx1"/>
                </a:solidFill>
                <a:latin typeface="Tahoma" charset="0"/>
              </a:defRPr>
            </a:lvl6pPr>
            <a:lvl7pPr marL="2916227" indent="-224325" defTabSz="914437" eaLnBrk="0" fontAlgn="base" hangingPunct="0">
              <a:spcBef>
                <a:spcPct val="0"/>
              </a:spcBef>
              <a:spcAft>
                <a:spcPct val="0"/>
              </a:spcAft>
              <a:defRPr>
                <a:solidFill>
                  <a:schemeClr val="tx1"/>
                </a:solidFill>
                <a:latin typeface="Tahoma" charset="0"/>
              </a:defRPr>
            </a:lvl7pPr>
            <a:lvl8pPr marL="3364878" indent="-224325" defTabSz="914437" eaLnBrk="0" fontAlgn="base" hangingPunct="0">
              <a:spcBef>
                <a:spcPct val="0"/>
              </a:spcBef>
              <a:spcAft>
                <a:spcPct val="0"/>
              </a:spcAft>
              <a:defRPr>
                <a:solidFill>
                  <a:schemeClr val="tx1"/>
                </a:solidFill>
                <a:latin typeface="Tahoma" charset="0"/>
              </a:defRPr>
            </a:lvl8pPr>
            <a:lvl9pPr marL="3813528" indent="-224325" defTabSz="914437" eaLnBrk="0" fontAlgn="base" hangingPunct="0">
              <a:spcBef>
                <a:spcPct val="0"/>
              </a:spcBef>
              <a:spcAft>
                <a:spcPct val="0"/>
              </a:spcAft>
              <a:defRPr>
                <a:solidFill>
                  <a:schemeClr val="tx1"/>
                </a:solidFill>
                <a:latin typeface="Tahoma" charset="0"/>
              </a:defRPr>
            </a:lvl9pPr>
          </a:lstStyle>
          <a:p>
            <a:fld id="{23819A79-E320-479E-9267-A831E3AEA43B}" type="slidenum">
              <a:rPr lang="en-US" smtClean="0">
                <a:latin typeface="Arial" charset="0"/>
              </a:rPr>
              <a:pPr/>
              <a:t>48</a:t>
            </a:fld>
            <a:endParaRPr lang="en-US" smtClean="0">
              <a:latin typeface="Arial" charset="0"/>
            </a:endParaRPr>
          </a:p>
        </p:txBody>
      </p:sp>
      <p:sp>
        <p:nvSpPr>
          <p:cNvPr id="50179" name="Rectangle 2"/>
          <p:cNvSpPr>
            <a:spLocks noGrp="1" noRot="1" noChangeAspect="1" noChangeArrowheads="1" noTextEdit="1"/>
          </p:cNvSpPr>
          <p:nvPr>
            <p:ph type="sldImg"/>
          </p:nvPr>
        </p:nvSpPr>
        <p:spPr>
          <a:xfrm>
            <a:off x="1054100" y="685800"/>
            <a:ext cx="2540000" cy="1905000"/>
          </a:xfrm>
          <a:ln/>
        </p:spPr>
      </p:sp>
      <p:sp>
        <p:nvSpPr>
          <p:cNvPr id="50180" name="Rectangle 3"/>
          <p:cNvSpPr>
            <a:spLocks noGrp="1" noChangeArrowheads="1"/>
          </p:cNvSpPr>
          <p:nvPr>
            <p:ph type="body" idx="1"/>
          </p:nvPr>
        </p:nvSpPr>
        <p:spPr>
          <a:xfrm>
            <a:off x="686421" y="3275976"/>
            <a:ext cx="5485158" cy="5182537"/>
          </a:xfrm>
          <a:noFill/>
        </p:spPr>
        <p:txBody>
          <a:bodyPr/>
          <a:lstStyle/>
          <a:p>
            <a:pPr eaLnBrk="1" hangingPunct="1"/>
            <a:r>
              <a:rPr lang="en-US" b="1" smtClean="0"/>
              <a:t>Memory activity</a:t>
            </a:r>
          </a:p>
          <a:p>
            <a:pPr eaLnBrk="1" hangingPunct="1"/>
            <a:r>
              <a:rPr lang="en-US" smtClean="0"/>
              <a:t>Plant a flower, tree</a:t>
            </a:r>
          </a:p>
          <a:p>
            <a:pPr eaLnBrk="1" hangingPunct="1"/>
            <a:r>
              <a:rPr lang="en-US" smtClean="0"/>
              <a:t>Launch a balloon</a:t>
            </a:r>
          </a:p>
          <a:p>
            <a:pPr eaLnBrk="1" hangingPunct="1"/>
            <a:r>
              <a:rPr lang="en-US" smtClean="0"/>
              <a:t>Blow bubbles</a:t>
            </a:r>
          </a:p>
          <a:p>
            <a:pPr eaLnBrk="1" hangingPunct="1"/>
            <a:r>
              <a:rPr lang="en-US" smtClean="0"/>
              <a:t>Create a collage</a:t>
            </a:r>
          </a:p>
          <a:p>
            <a:pPr eaLnBrk="1" hangingPunct="1"/>
            <a:r>
              <a:rPr lang="en-US" smtClean="0"/>
              <a:t>Write a poem, story, song</a:t>
            </a:r>
          </a:p>
          <a:p>
            <a:pPr eaLnBrk="1" hangingPunct="1"/>
            <a:r>
              <a:rPr lang="en-US" smtClean="0"/>
              <a:t>Use a tape recorder or video camera to record memories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death, absence, change, social </a:t>
            </a:r>
            <a:endParaRPr lang="en-US" sz="1600" dirty="0"/>
          </a:p>
        </p:txBody>
      </p:sp>
      <p:sp>
        <p:nvSpPr>
          <p:cNvPr id="4" name="Slide Number Placeholder 3"/>
          <p:cNvSpPr>
            <a:spLocks noGrp="1"/>
          </p:cNvSpPr>
          <p:nvPr>
            <p:ph type="sldNum" sz="quarter" idx="10"/>
          </p:nvPr>
        </p:nvSpPr>
        <p:spPr/>
        <p:txBody>
          <a:bodyPr/>
          <a:lstStyle/>
          <a:p>
            <a:fld id="{80F55719-F326-48C6-AC21-2A671BAFF9F8}" type="slidenum">
              <a:rPr lang="en-US" smtClean="0"/>
              <a:t>5</a:t>
            </a:fld>
            <a:endParaRPr lang="en-US"/>
          </a:p>
        </p:txBody>
      </p:sp>
    </p:spTree>
    <p:extLst>
      <p:ext uri="{BB962C8B-B14F-4D97-AF65-F5344CB8AC3E}">
        <p14:creationId xmlns:p14="http://schemas.microsoft.com/office/powerpoint/2010/main" val="560874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about adolescence makes this so much more complicated?</a:t>
            </a:r>
          </a:p>
          <a:p>
            <a:endParaRPr lang="en-US" sz="1400" dirty="0" smtClean="0"/>
          </a:p>
          <a:p>
            <a:r>
              <a:rPr lang="en-US" sz="1400" dirty="0" smtClean="0"/>
              <a:t>Teens are in the developmental stage of separation-which involves</a:t>
            </a:r>
            <a:r>
              <a:rPr lang="en-US" sz="1400" baseline="0" dirty="0" smtClean="0"/>
              <a:t> a lot of losses</a:t>
            </a:r>
          </a:p>
          <a:p>
            <a:r>
              <a:rPr lang="en-US" sz="1400" baseline="0" dirty="0" smtClean="0"/>
              <a:t>They are mourning the loss of their childhood and the permission it gave them</a:t>
            </a:r>
          </a:p>
          <a:p>
            <a:r>
              <a:rPr lang="en-US" sz="1400" baseline="0" dirty="0" smtClean="0"/>
              <a:t>Many mourn the loss of their relationship with their parents who try to “control” them</a:t>
            </a:r>
          </a:p>
          <a:p>
            <a:r>
              <a:rPr lang="en-US" sz="1400" baseline="0" dirty="0" smtClean="0"/>
              <a:t>They lose their security-they know they are vulnerable and are aware that parents can’t always protect them</a:t>
            </a:r>
          </a:p>
          <a:p>
            <a:r>
              <a:rPr lang="en-US" sz="1400" baseline="0" dirty="0" smtClean="0"/>
              <a:t>And they feel anxious-what will they be/ who will they be? And they search for someone to latch on to. And that often results in a loss of self</a:t>
            </a:r>
            <a:r>
              <a:rPr lang="en-US" sz="1400" dirty="0" smtClean="0"/>
              <a:t> </a:t>
            </a:r>
            <a:r>
              <a:rPr lang="en-US" sz="1400" baseline="0" dirty="0" err="1" smtClean="0"/>
              <a:t>wether</a:t>
            </a:r>
            <a:r>
              <a:rPr lang="en-US" sz="1400" baseline="0" dirty="0" smtClean="0"/>
              <a:t> it is a girl or boyfriend, a dealer, a player, a fighter, a gang it is someone to plug the hole.</a:t>
            </a:r>
          </a:p>
          <a:p>
            <a:r>
              <a:rPr lang="en-US" sz="1400" baseline="0" dirty="0" smtClean="0"/>
              <a:t>They often feel abandoned-and many of your kids have actually been abandoned more than once-left by a “parent” placed in a foster home, removed, placed again….</a:t>
            </a:r>
          </a:p>
          <a:p>
            <a:r>
              <a:rPr lang="en-US" sz="1400" dirty="0" smtClean="0"/>
              <a:t>And we know that depression can look like anger.</a:t>
            </a:r>
            <a:endParaRPr lang="en-US" sz="1400" baseline="0" dirty="0" smtClean="0"/>
          </a:p>
          <a:p>
            <a:endParaRPr lang="en-US" sz="1400" dirty="0"/>
          </a:p>
        </p:txBody>
      </p:sp>
      <p:sp>
        <p:nvSpPr>
          <p:cNvPr id="4" name="Slide Number Placeholder 3"/>
          <p:cNvSpPr>
            <a:spLocks noGrp="1"/>
          </p:cNvSpPr>
          <p:nvPr>
            <p:ph type="sldNum" sz="quarter" idx="10"/>
          </p:nvPr>
        </p:nvSpPr>
        <p:spPr/>
        <p:txBody>
          <a:bodyPr/>
          <a:lstStyle/>
          <a:p>
            <a:fld id="{80F55719-F326-48C6-AC21-2A671BAFF9F8}" type="slidenum">
              <a:rPr lang="en-US" smtClean="0"/>
              <a:t>6</a:t>
            </a:fld>
            <a:endParaRPr lang="en-US"/>
          </a:p>
        </p:txBody>
      </p:sp>
    </p:spTree>
    <p:extLst>
      <p:ext uri="{BB962C8B-B14F-4D97-AF65-F5344CB8AC3E}">
        <p14:creationId xmlns:p14="http://schemas.microsoft.com/office/powerpoint/2010/main" val="4017522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14437">
              <a:defRPr>
                <a:solidFill>
                  <a:schemeClr val="tx1"/>
                </a:solidFill>
                <a:latin typeface="Tahoma" charset="0"/>
              </a:defRPr>
            </a:lvl1pPr>
            <a:lvl2pPr marL="729057" indent="-280406" defTabSz="914437">
              <a:defRPr>
                <a:solidFill>
                  <a:schemeClr val="tx1"/>
                </a:solidFill>
                <a:latin typeface="Tahoma" charset="0"/>
              </a:defRPr>
            </a:lvl2pPr>
            <a:lvl3pPr marL="1121626" indent="-224325" defTabSz="914437">
              <a:defRPr>
                <a:solidFill>
                  <a:schemeClr val="tx1"/>
                </a:solidFill>
                <a:latin typeface="Tahoma" charset="0"/>
              </a:defRPr>
            </a:lvl3pPr>
            <a:lvl4pPr marL="1570276" indent="-224325" defTabSz="914437">
              <a:defRPr>
                <a:solidFill>
                  <a:schemeClr val="tx1"/>
                </a:solidFill>
                <a:latin typeface="Tahoma" charset="0"/>
              </a:defRPr>
            </a:lvl4pPr>
            <a:lvl5pPr marL="2018927" indent="-224325" defTabSz="914437">
              <a:defRPr>
                <a:solidFill>
                  <a:schemeClr val="tx1"/>
                </a:solidFill>
                <a:latin typeface="Tahoma" charset="0"/>
              </a:defRPr>
            </a:lvl5pPr>
            <a:lvl6pPr marL="2467577" indent="-224325" defTabSz="914437" eaLnBrk="0" fontAlgn="base" hangingPunct="0">
              <a:spcBef>
                <a:spcPct val="0"/>
              </a:spcBef>
              <a:spcAft>
                <a:spcPct val="0"/>
              </a:spcAft>
              <a:defRPr>
                <a:solidFill>
                  <a:schemeClr val="tx1"/>
                </a:solidFill>
                <a:latin typeface="Tahoma" charset="0"/>
              </a:defRPr>
            </a:lvl6pPr>
            <a:lvl7pPr marL="2916227" indent="-224325" defTabSz="914437" eaLnBrk="0" fontAlgn="base" hangingPunct="0">
              <a:spcBef>
                <a:spcPct val="0"/>
              </a:spcBef>
              <a:spcAft>
                <a:spcPct val="0"/>
              </a:spcAft>
              <a:defRPr>
                <a:solidFill>
                  <a:schemeClr val="tx1"/>
                </a:solidFill>
                <a:latin typeface="Tahoma" charset="0"/>
              </a:defRPr>
            </a:lvl7pPr>
            <a:lvl8pPr marL="3364878" indent="-224325" defTabSz="914437" eaLnBrk="0" fontAlgn="base" hangingPunct="0">
              <a:spcBef>
                <a:spcPct val="0"/>
              </a:spcBef>
              <a:spcAft>
                <a:spcPct val="0"/>
              </a:spcAft>
              <a:defRPr>
                <a:solidFill>
                  <a:schemeClr val="tx1"/>
                </a:solidFill>
                <a:latin typeface="Tahoma" charset="0"/>
              </a:defRPr>
            </a:lvl8pPr>
            <a:lvl9pPr marL="3813528" indent="-224325" defTabSz="914437" eaLnBrk="0" fontAlgn="base" hangingPunct="0">
              <a:spcBef>
                <a:spcPct val="0"/>
              </a:spcBef>
              <a:spcAft>
                <a:spcPct val="0"/>
              </a:spcAft>
              <a:defRPr>
                <a:solidFill>
                  <a:schemeClr val="tx1"/>
                </a:solidFill>
                <a:latin typeface="Tahoma" charset="0"/>
              </a:defRPr>
            </a:lvl9pPr>
          </a:lstStyle>
          <a:p>
            <a:fld id="{9DFD7A6E-C1AD-4208-80AE-64A2895C5823}" type="slidenum">
              <a:rPr lang="en-US" smtClean="0">
                <a:latin typeface="Arial" charset="0"/>
              </a:rPr>
              <a:pPr/>
              <a:t>7</a:t>
            </a:fld>
            <a:endParaRPr lang="en-US" smtClean="0">
              <a:latin typeface="Arial" charset="0"/>
            </a:endParaRPr>
          </a:p>
        </p:txBody>
      </p:sp>
      <p:sp>
        <p:nvSpPr>
          <p:cNvPr id="34819" name="Rectangle 2"/>
          <p:cNvSpPr>
            <a:spLocks noGrp="1" noRot="1" noChangeAspect="1" noChangeArrowheads="1" noTextEdit="1"/>
          </p:cNvSpPr>
          <p:nvPr>
            <p:ph type="sldImg"/>
          </p:nvPr>
        </p:nvSpPr>
        <p:spPr>
          <a:xfrm>
            <a:off x="1144588" y="685800"/>
            <a:ext cx="2741612" cy="2057400"/>
          </a:xfrm>
          <a:ln/>
        </p:spPr>
      </p:sp>
      <p:sp>
        <p:nvSpPr>
          <p:cNvPr id="34820" name="Rectangle 3"/>
          <p:cNvSpPr>
            <a:spLocks noGrp="1" noChangeArrowheads="1"/>
          </p:cNvSpPr>
          <p:nvPr>
            <p:ph type="body" idx="1"/>
          </p:nvPr>
        </p:nvSpPr>
        <p:spPr>
          <a:xfrm>
            <a:off x="685800" y="3200400"/>
            <a:ext cx="5485158" cy="5487025"/>
          </a:xfrm>
          <a:noFill/>
        </p:spPr>
        <p:txBody>
          <a:bodyPr/>
          <a:lstStyle/>
          <a:p>
            <a:pPr eaLnBrk="1" hangingPunct="1"/>
            <a:r>
              <a:rPr lang="en-US" sz="1400" dirty="0" smtClean="0"/>
              <a:t>Our culture manages death differently than many other cultures.</a:t>
            </a:r>
          </a:p>
          <a:p>
            <a:pPr eaLnBrk="1" hangingPunct="1"/>
            <a:endParaRPr lang="en-US" sz="1400" dirty="0" smtClean="0"/>
          </a:p>
          <a:p>
            <a:pPr eaLnBrk="1" hangingPunct="1"/>
            <a:r>
              <a:rPr lang="en-US" sz="1400" u="sng" dirty="0" smtClean="0"/>
              <a:t>Quick Fix</a:t>
            </a:r>
            <a:r>
              <a:rPr lang="en-US" sz="1400" dirty="0" smtClean="0"/>
              <a:t> – We do want our food fast.  We want our information fast. If something hurts, we want to take a pill and feel better.  The days of wearing black clothing for a year are gone.</a:t>
            </a:r>
          </a:p>
          <a:p>
            <a:pPr eaLnBrk="1" hangingPunct="1"/>
            <a:endParaRPr lang="en-US" sz="1400" dirty="0" smtClean="0"/>
          </a:p>
          <a:p>
            <a:pPr eaLnBrk="1" hangingPunct="1"/>
            <a:r>
              <a:rPr lang="en-US" sz="1400" u="sng" dirty="0" smtClean="0"/>
              <a:t>Media Blitz</a:t>
            </a:r>
            <a:r>
              <a:rPr lang="en-US" sz="1400" dirty="0" smtClean="0"/>
              <a:t> – moment by moment coverage that is dramatic, focused on the significance of loss</a:t>
            </a:r>
          </a:p>
          <a:p>
            <a:pPr eaLnBrk="1" hangingPunct="1">
              <a:buFontTx/>
              <a:buChar char="•"/>
            </a:pPr>
            <a:r>
              <a:rPr lang="en-US" sz="1400" dirty="0" smtClean="0"/>
              <a:t>Presidents</a:t>
            </a:r>
          </a:p>
          <a:p>
            <a:pPr eaLnBrk="1" hangingPunct="1">
              <a:buFontTx/>
              <a:buChar char="•"/>
            </a:pPr>
            <a:r>
              <a:rPr lang="en-US" sz="1400" dirty="0" smtClean="0"/>
              <a:t>Princess Diana</a:t>
            </a:r>
          </a:p>
          <a:p>
            <a:pPr eaLnBrk="1" hangingPunct="1">
              <a:buFontTx/>
              <a:buChar char="•"/>
            </a:pPr>
            <a:r>
              <a:rPr lang="en-US" sz="1400" dirty="0" smtClean="0"/>
              <a:t>shootings</a:t>
            </a:r>
          </a:p>
          <a:p>
            <a:pPr eaLnBrk="1" hangingPunct="1"/>
            <a:endParaRPr lang="en-US" sz="1400" dirty="0" smtClean="0"/>
          </a:p>
          <a:p>
            <a:pPr eaLnBrk="1" hangingPunct="1"/>
            <a:r>
              <a:rPr lang="en-US" sz="1400" u="sng" dirty="0" smtClean="0"/>
              <a:t>Funeral Industry</a:t>
            </a:r>
            <a:r>
              <a:rPr lang="en-US" sz="1400" dirty="0" smtClean="0"/>
              <a:t> – </a:t>
            </a:r>
          </a:p>
          <a:p>
            <a:pPr eaLnBrk="1" hangingPunct="1">
              <a:buFontTx/>
              <a:buChar char="•"/>
            </a:pPr>
            <a:r>
              <a:rPr lang="en-US" sz="1400" dirty="0" smtClean="0"/>
              <a:t>We spend a lot of money.</a:t>
            </a:r>
          </a:p>
          <a:p>
            <a:pPr eaLnBrk="1" hangingPunct="1">
              <a:buFontTx/>
              <a:buChar char="•"/>
            </a:pPr>
            <a:r>
              <a:rPr lang="en-US" sz="1400" dirty="0" smtClean="0"/>
              <a:t>We are somewhat removed from the reality of death by the extraordinary efforts to “make the person look good”.</a:t>
            </a:r>
          </a:p>
          <a:p>
            <a:pPr eaLnBrk="1" hangingPunct="1">
              <a:buFontTx/>
              <a:buChar char="•"/>
            </a:pPr>
            <a:r>
              <a:rPr lang="en-US" sz="1400" dirty="0" smtClean="0"/>
              <a:t>Wailing is acceptable in other cultures.  In our culture people try not to cry.</a:t>
            </a:r>
          </a:p>
          <a:p>
            <a:pPr eaLnBrk="1" hangingPunct="1"/>
            <a:endParaRPr lang="en-US" sz="1400" dirty="0" smtClean="0"/>
          </a:p>
          <a:p>
            <a:pPr eaLnBrk="1" hangingPunct="1"/>
            <a:r>
              <a:rPr lang="en-US" sz="1400" u="sng" dirty="0" smtClean="0"/>
              <a:t>Corporate America</a:t>
            </a:r>
            <a:r>
              <a:rPr lang="en-US" sz="1400" dirty="0" smtClean="0"/>
              <a:t> – </a:t>
            </a:r>
          </a:p>
          <a:p>
            <a:pPr eaLnBrk="1" hangingPunct="1">
              <a:buFontTx/>
              <a:buChar char="•"/>
            </a:pPr>
            <a:r>
              <a:rPr lang="en-US" sz="1400" dirty="0" smtClean="0"/>
              <a:t>Expectation that you miss three days and then return to full duties</a:t>
            </a:r>
          </a:p>
          <a:p>
            <a:pPr eaLnBrk="1" hangingPunct="1"/>
            <a:endParaRPr lang="en-US" sz="1400" dirty="0" smtClean="0"/>
          </a:p>
          <a:p>
            <a:pPr eaLnBrk="1" hangingPunct="1"/>
            <a:r>
              <a:rPr lang="en-US" sz="1400" u="sng" dirty="0" smtClean="0"/>
              <a:t>Death of pets</a:t>
            </a:r>
            <a:r>
              <a:rPr lang="en-US" sz="1400" dirty="0" smtClean="0"/>
              <a:t> – quite different in other cultures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14437">
              <a:defRPr>
                <a:solidFill>
                  <a:schemeClr val="tx1"/>
                </a:solidFill>
                <a:latin typeface="Tahoma" charset="0"/>
              </a:defRPr>
            </a:lvl1pPr>
            <a:lvl2pPr marL="729057" indent="-280406" defTabSz="914437">
              <a:defRPr>
                <a:solidFill>
                  <a:schemeClr val="tx1"/>
                </a:solidFill>
                <a:latin typeface="Tahoma" charset="0"/>
              </a:defRPr>
            </a:lvl2pPr>
            <a:lvl3pPr marL="1121626" indent="-224325" defTabSz="914437">
              <a:defRPr>
                <a:solidFill>
                  <a:schemeClr val="tx1"/>
                </a:solidFill>
                <a:latin typeface="Tahoma" charset="0"/>
              </a:defRPr>
            </a:lvl3pPr>
            <a:lvl4pPr marL="1570276" indent="-224325" defTabSz="914437">
              <a:defRPr>
                <a:solidFill>
                  <a:schemeClr val="tx1"/>
                </a:solidFill>
                <a:latin typeface="Tahoma" charset="0"/>
              </a:defRPr>
            </a:lvl4pPr>
            <a:lvl5pPr marL="2018927" indent="-224325" defTabSz="914437">
              <a:defRPr>
                <a:solidFill>
                  <a:schemeClr val="tx1"/>
                </a:solidFill>
                <a:latin typeface="Tahoma" charset="0"/>
              </a:defRPr>
            </a:lvl5pPr>
            <a:lvl6pPr marL="2467577" indent="-224325" defTabSz="914437" eaLnBrk="0" fontAlgn="base" hangingPunct="0">
              <a:spcBef>
                <a:spcPct val="0"/>
              </a:spcBef>
              <a:spcAft>
                <a:spcPct val="0"/>
              </a:spcAft>
              <a:defRPr>
                <a:solidFill>
                  <a:schemeClr val="tx1"/>
                </a:solidFill>
                <a:latin typeface="Tahoma" charset="0"/>
              </a:defRPr>
            </a:lvl6pPr>
            <a:lvl7pPr marL="2916227" indent="-224325" defTabSz="914437" eaLnBrk="0" fontAlgn="base" hangingPunct="0">
              <a:spcBef>
                <a:spcPct val="0"/>
              </a:spcBef>
              <a:spcAft>
                <a:spcPct val="0"/>
              </a:spcAft>
              <a:defRPr>
                <a:solidFill>
                  <a:schemeClr val="tx1"/>
                </a:solidFill>
                <a:latin typeface="Tahoma" charset="0"/>
              </a:defRPr>
            </a:lvl7pPr>
            <a:lvl8pPr marL="3364878" indent="-224325" defTabSz="914437" eaLnBrk="0" fontAlgn="base" hangingPunct="0">
              <a:spcBef>
                <a:spcPct val="0"/>
              </a:spcBef>
              <a:spcAft>
                <a:spcPct val="0"/>
              </a:spcAft>
              <a:defRPr>
                <a:solidFill>
                  <a:schemeClr val="tx1"/>
                </a:solidFill>
                <a:latin typeface="Tahoma" charset="0"/>
              </a:defRPr>
            </a:lvl8pPr>
            <a:lvl9pPr marL="3813528" indent="-224325" defTabSz="914437" eaLnBrk="0" fontAlgn="base" hangingPunct="0">
              <a:spcBef>
                <a:spcPct val="0"/>
              </a:spcBef>
              <a:spcAft>
                <a:spcPct val="0"/>
              </a:spcAft>
              <a:defRPr>
                <a:solidFill>
                  <a:schemeClr val="tx1"/>
                </a:solidFill>
                <a:latin typeface="Tahoma" charset="0"/>
              </a:defRPr>
            </a:lvl9pPr>
          </a:lstStyle>
          <a:p>
            <a:fld id="{A97D2EEB-3FE6-4394-8D9D-B95AB7984112}" type="slidenum">
              <a:rPr lang="en-US" smtClean="0">
                <a:latin typeface="Arial" charset="0"/>
              </a:rPr>
              <a:pPr/>
              <a:t>8</a:t>
            </a:fld>
            <a:endParaRPr lang="en-US" smtClean="0">
              <a:latin typeface="Arial" charset="0"/>
            </a:endParaRPr>
          </a:p>
        </p:txBody>
      </p:sp>
      <p:sp>
        <p:nvSpPr>
          <p:cNvPr id="35843" name="Rectangle 2"/>
          <p:cNvSpPr>
            <a:spLocks noGrp="1" noRot="1" noChangeAspect="1" noChangeArrowheads="1" noTextEdit="1"/>
          </p:cNvSpPr>
          <p:nvPr>
            <p:ph type="sldImg"/>
          </p:nvPr>
        </p:nvSpPr>
        <p:spPr>
          <a:xfrm>
            <a:off x="1220788" y="685800"/>
            <a:ext cx="2132012" cy="1600200"/>
          </a:xfrm>
          <a:ln/>
        </p:spPr>
      </p:sp>
      <p:sp>
        <p:nvSpPr>
          <p:cNvPr id="35844" name="Rectangle 3"/>
          <p:cNvSpPr>
            <a:spLocks noGrp="1" noChangeArrowheads="1"/>
          </p:cNvSpPr>
          <p:nvPr>
            <p:ph type="body" idx="1"/>
          </p:nvPr>
        </p:nvSpPr>
        <p:spPr>
          <a:xfrm>
            <a:off x="686421" y="2971488"/>
            <a:ext cx="5485158" cy="5487025"/>
          </a:xfrm>
          <a:noFill/>
        </p:spPr>
        <p:txBody>
          <a:bodyPr/>
          <a:lstStyle/>
          <a:p>
            <a:pPr eaLnBrk="1" hangingPunct="1"/>
            <a:r>
              <a:rPr lang="en-US" sz="1400" u="sng" dirty="0" smtClean="0"/>
              <a:t>Society uses euphemisms</a:t>
            </a:r>
            <a:r>
              <a:rPr lang="en-US" sz="1400" dirty="0" smtClean="0"/>
              <a:t> – passed away, passed on, lost, laid to rest – many people are not comfortable saying the word “death” – Pretend deaths on TV, movies, and video games may contribute to our distance from the reality.  Of course, we have to acknowledge that in some of our communities, violent death is common.</a:t>
            </a:r>
          </a:p>
          <a:p>
            <a:pPr eaLnBrk="1" hangingPunct="1"/>
            <a:endParaRPr lang="en-US" sz="1400" u="sng" dirty="0" smtClean="0"/>
          </a:p>
          <a:p>
            <a:pPr eaLnBrk="1" hangingPunct="1"/>
            <a:r>
              <a:rPr lang="en-US" sz="1400" u="sng" dirty="0" smtClean="0"/>
              <a:t>Families “protect” children</a:t>
            </a:r>
            <a:r>
              <a:rPr lang="en-US" sz="1400" dirty="0" smtClean="0"/>
              <a:t> – We don’t want our children to be unhappy so we may exclude them from the funeral experience, try not to cry in front of them.  Some adults allow themselves to believe that young people do not grieve as intensely. </a:t>
            </a:r>
          </a:p>
          <a:p>
            <a:pPr eaLnBrk="1" hangingPunct="1"/>
            <a:r>
              <a:rPr lang="en-US" sz="1400" dirty="0"/>
              <a:t>	</a:t>
            </a:r>
            <a:r>
              <a:rPr lang="en-US" sz="1400" dirty="0" smtClean="0"/>
              <a:t> This false belief is somewhat perpetuated by the fact that 	many young people have a delayed reaction, so through the 	funeral process and during the early weeks, it seems as 	though they are doing OK.  IN one book I read, it suggested 	referring to this as hibernation.  Their minds kind of go 	numb until they can begin to allow themselves to think 	about the reality.</a:t>
            </a:r>
          </a:p>
          <a:p>
            <a:pPr eaLnBrk="1" hangingPunct="1"/>
            <a:endParaRPr lang="en-US" sz="1400" u="sng" dirty="0" smtClean="0"/>
          </a:p>
          <a:p>
            <a:pPr eaLnBrk="1" hangingPunct="1"/>
            <a:r>
              <a:rPr lang="en-US" sz="1400" u="sng" dirty="0" smtClean="0"/>
              <a:t>Schools expect them to return to routine </a:t>
            </a:r>
            <a:r>
              <a:rPr lang="en-US" sz="1400" dirty="0" smtClean="0"/>
              <a:t>(as with work places)</a:t>
            </a:r>
          </a:p>
          <a:p>
            <a:pPr eaLnBrk="1" hangingPunct="1"/>
            <a:endParaRPr lang="en-US" sz="1400" dirty="0" smtClean="0"/>
          </a:p>
          <a:p>
            <a:pPr eaLnBrk="1" hangingPunct="1"/>
            <a:r>
              <a:rPr lang="en-US" sz="1400" u="sng" dirty="0" smtClean="0"/>
              <a:t>Friends don’t ask</a:t>
            </a:r>
            <a:r>
              <a:rPr lang="en-US" sz="1400" dirty="0" smtClean="0"/>
              <a:t> – They don’t know what to say.  They don’t want to upset them.  Talking about it makes death more real, which is scary.</a:t>
            </a:r>
            <a:endParaRPr lang="en-US" sz="1400" u="sng" dirty="0" smtClean="0"/>
          </a:p>
          <a:p>
            <a:pPr eaLnBrk="1" hangingPunct="1"/>
            <a:endParaRPr lang="en-US" sz="14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14437">
              <a:defRPr>
                <a:solidFill>
                  <a:schemeClr val="tx1"/>
                </a:solidFill>
                <a:latin typeface="Tahoma" charset="0"/>
              </a:defRPr>
            </a:lvl1pPr>
            <a:lvl2pPr marL="729057" indent="-280406" defTabSz="914437">
              <a:defRPr>
                <a:solidFill>
                  <a:schemeClr val="tx1"/>
                </a:solidFill>
                <a:latin typeface="Tahoma" charset="0"/>
              </a:defRPr>
            </a:lvl2pPr>
            <a:lvl3pPr marL="1121626" indent="-224325" defTabSz="914437">
              <a:defRPr>
                <a:solidFill>
                  <a:schemeClr val="tx1"/>
                </a:solidFill>
                <a:latin typeface="Tahoma" charset="0"/>
              </a:defRPr>
            </a:lvl3pPr>
            <a:lvl4pPr marL="1570276" indent="-224325" defTabSz="914437">
              <a:defRPr>
                <a:solidFill>
                  <a:schemeClr val="tx1"/>
                </a:solidFill>
                <a:latin typeface="Tahoma" charset="0"/>
              </a:defRPr>
            </a:lvl4pPr>
            <a:lvl5pPr marL="2018927" indent="-224325" defTabSz="914437">
              <a:defRPr>
                <a:solidFill>
                  <a:schemeClr val="tx1"/>
                </a:solidFill>
                <a:latin typeface="Tahoma" charset="0"/>
              </a:defRPr>
            </a:lvl5pPr>
            <a:lvl6pPr marL="2467577" indent="-224325" defTabSz="914437" eaLnBrk="0" fontAlgn="base" hangingPunct="0">
              <a:spcBef>
                <a:spcPct val="0"/>
              </a:spcBef>
              <a:spcAft>
                <a:spcPct val="0"/>
              </a:spcAft>
              <a:defRPr>
                <a:solidFill>
                  <a:schemeClr val="tx1"/>
                </a:solidFill>
                <a:latin typeface="Tahoma" charset="0"/>
              </a:defRPr>
            </a:lvl6pPr>
            <a:lvl7pPr marL="2916227" indent="-224325" defTabSz="914437" eaLnBrk="0" fontAlgn="base" hangingPunct="0">
              <a:spcBef>
                <a:spcPct val="0"/>
              </a:spcBef>
              <a:spcAft>
                <a:spcPct val="0"/>
              </a:spcAft>
              <a:defRPr>
                <a:solidFill>
                  <a:schemeClr val="tx1"/>
                </a:solidFill>
                <a:latin typeface="Tahoma" charset="0"/>
              </a:defRPr>
            </a:lvl7pPr>
            <a:lvl8pPr marL="3364878" indent="-224325" defTabSz="914437" eaLnBrk="0" fontAlgn="base" hangingPunct="0">
              <a:spcBef>
                <a:spcPct val="0"/>
              </a:spcBef>
              <a:spcAft>
                <a:spcPct val="0"/>
              </a:spcAft>
              <a:defRPr>
                <a:solidFill>
                  <a:schemeClr val="tx1"/>
                </a:solidFill>
                <a:latin typeface="Tahoma" charset="0"/>
              </a:defRPr>
            </a:lvl8pPr>
            <a:lvl9pPr marL="3813528" indent="-224325" defTabSz="914437" eaLnBrk="0" fontAlgn="base" hangingPunct="0">
              <a:spcBef>
                <a:spcPct val="0"/>
              </a:spcBef>
              <a:spcAft>
                <a:spcPct val="0"/>
              </a:spcAft>
              <a:defRPr>
                <a:solidFill>
                  <a:schemeClr val="tx1"/>
                </a:solidFill>
                <a:latin typeface="Tahoma" charset="0"/>
              </a:defRPr>
            </a:lvl9pPr>
          </a:lstStyle>
          <a:p>
            <a:fld id="{50F311A8-95D5-459B-82AB-B83FC60008A6}" type="slidenum">
              <a:rPr lang="en-US" smtClean="0">
                <a:latin typeface="Arial" charset="0"/>
              </a:rPr>
              <a:pPr/>
              <a:t>9</a:t>
            </a:fld>
            <a:endParaRPr lang="en-US" smtClean="0">
              <a:latin typeface="Arial" charset="0"/>
            </a:endParaRPr>
          </a:p>
        </p:txBody>
      </p:sp>
      <p:sp>
        <p:nvSpPr>
          <p:cNvPr id="36867" name="Rectangle 2"/>
          <p:cNvSpPr>
            <a:spLocks noGrp="1" noRot="1" noChangeAspect="1" noChangeArrowheads="1" noTextEdit="1"/>
          </p:cNvSpPr>
          <p:nvPr>
            <p:ph type="sldImg"/>
          </p:nvPr>
        </p:nvSpPr>
        <p:spPr>
          <a:xfrm>
            <a:off x="1117600" y="685800"/>
            <a:ext cx="2640013" cy="1981200"/>
          </a:xfrm>
          <a:ln/>
        </p:spPr>
      </p:sp>
      <p:sp>
        <p:nvSpPr>
          <p:cNvPr id="36868" name="Rectangle 3"/>
          <p:cNvSpPr>
            <a:spLocks noGrp="1" noChangeArrowheads="1"/>
          </p:cNvSpPr>
          <p:nvPr>
            <p:ph type="body" idx="1"/>
          </p:nvPr>
        </p:nvSpPr>
        <p:spPr>
          <a:xfrm>
            <a:off x="686421" y="3048000"/>
            <a:ext cx="5485158" cy="5410513"/>
          </a:xfrm>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65B5C220-9CD4-4F0F-989E-A3437637A393}" type="datetimeFigureOut">
              <a:rPr lang="en-US" smtClean="0"/>
              <a:t>4/14/2015</a:t>
            </a:fld>
            <a:endParaRPr lang="en-US"/>
          </a:p>
        </p:txBody>
      </p:sp>
      <p:sp>
        <p:nvSpPr>
          <p:cNvPr id="17" name="Slide Number Placeholder 16"/>
          <p:cNvSpPr>
            <a:spLocks noGrp="1"/>
          </p:cNvSpPr>
          <p:nvPr>
            <p:ph type="sldNum" sz="quarter" idx="11"/>
          </p:nvPr>
        </p:nvSpPr>
        <p:spPr/>
        <p:txBody>
          <a:bodyPr/>
          <a:lstStyle/>
          <a:p>
            <a:fld id="{D5DD649D-5B9B-413E-8665-4D195B0C78D6}"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B5C220-9CD4-4F0F-989E-A3437637A393}" type="datetimeFigureOut">
              <a:rPr lang="en-US" smtClean="0"/>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DD649D-5B9B-413E-8665-4D195B0C78D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B5C220-9CD4-4F0F-989E-A3437637A393}" type="datetimeFigureOut">
              <a:rPr lang="en-US" smtClean="0"/>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DD649D-5B9B-413E-8665-4D195B0C78D6}"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C20EF4D1-E53A-4888-9638-CB97B330D96A}" type="slidenum">
              <a:rPr lang="en-US"/>
              <a:pPr>
                <a:defRPr/>
              </a:pPr>
              <a:t>‹#›</a:t>
            </a:fld>
            <a:endParaRPr lang="en-US"/>
          </a:p>
        </p:txBody>
      </p:sp>
    </p:spTree>
    <p:extLst>
      <p:ext uri="{BB962C8B-B14F-4D97-AF65-F5344CB8AC3E}">
        <p14:creationId xmlns:p14="http://schemas.microsoft.com/office/powerpoint/2010/main" val="789110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65B5C220-9CD4-4F0F-989E-A3437637A393}" type="datetimeFigureOut">
              <a:rPr lang="en-US" smtClean="0"/>
              <a:t>4/14/2015</a:t>
            </a:fld>
            <a:endParaRPr lang="en-US"/>
          </a:p>
        </p:txBody>
      </p:sp>
      <p:sp>
        <p:nvSpPr>
          <p:cNvPr id="17" name="Slide Number Placeholder 16"/>
          <p:cNvSpPr>
            <a:spLocks noGrp="1"/>
          </p:cNvSpPr>
          <p:nvPr>
            <p:ph type="sldNum" sz="quarter" idx="11"/>
          </p:nvPr>
        </p:nvSpPr>
        <p:spPr/>
        <p:txBody>
          <a:bodyPr/>
          <a:lstStyle/>
          <a:p>
            <a:fld id="{D5DD649D-5B9B-413E-8665-4D195B0C78D6}"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65B5C220-9CD4-4F0F-989E-A3437637A393}" type="datetimeFigureOut">
              <a:rPr lang="en-US" smtClean="0"/>
              <a:t>4/14/2015</a:t>
            </a:fld>
            <a:endParaRPr lang="en-US"/>
          </a:p>
        </p:txBody>
      </p:sp>
      <p:sp>
        <p:nvSpPr>
          <p:cNvPr id="12" name="Slide Number Placeholder 11"/>
          <p:cNvSpPr>
            <a:spLocks noGrp="1"/>
          </p:cNvSpPr>
          <p:nvPr>
            <p:ph type="sldNum" sz="quarter" idx="15"/>
          </p:nvPr>
        </p:nvSpPr>
        <p:spPr/>
        <p:txBody>
          <a:bodyPr/>
          <a:lstStyle/>
          <a:p>
            <a:fld id="{D5DD649D-5B9B-413E-8665-4D195B0C78D6}"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65B5C220-9CD4-4F0F-989E-A3437637A393}" type="datetimeFigureOut">
              <a:rPr lang="en-US" smtClean="0"/>
              <a:t>4/14/2015</a:t>
            </a:fld>
            <a:endParaRPr lang="en-US"/>
          </a:p>
        </p:txBody>
      </p:sp>
      <p:sp>
        <p:nvSpPr>
          <p:cNvPr id="14" name="Slide Number Placeholder 13"/>
          <p:cNvSpPr>
            <a:spLocks noGrp="1"/>
          </p:cNvSpPr>
          <p:nvPr>
            <p:ph type="sldNum" sz="quarter" idx="11"/>
          </p:nvPr>
        </p:nvSpPr>
        <p:spPr/>
        <p:txBody>
          <a:bodyPr/>
          <a:lstStyle/>
          <a:p>
            <a:fld id="{D5DD649D-5B9B-413E-8665-4D195B0C78D6}"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65B5C220-9CD4-4F0F-989E-A3437637A393}" type="datetimeFigureOut">
              <a:rPr lang="en-US" smtClean="0"/>
              <a:t>4/14/2015</a:t>
            </a:fld>
            <a:endParaRPr lang="en-US"/>
          </a:p>
        </p:txBody>
      </p:sp>
      <p:sp>
        <p:nvSpPr>
          <p:cNvPr id="12" name="Slide Number Placeholder 11"/>
          <p:cNvSpPr>
            <a:spLocks noGrp="1"/>
          </p:cNvSpPr>
          <p:nvPr>
            <p:ph type="sldNum" sz="quarter" idx="16"/>
          </p:nvPr>
        </p:nvSpPr>
        <p:spPr/>
        <p:txBody>
          <a:bodyPr/>
          <a:lstStyle/>
          <a:p>
            <a:fld id="{D5DD649D-5B9B-413E-8665-4D195B0C78D6}"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65B5C220-9CD4-4F0F-989E-A3437637A393}" type="datetimeFigureOut">
              <a:rPr lang="en-US" smtClean="0"/>
              <a:t>4/14/2015</a:t>
            </a:fld>
            <a:endParaRPr lang="en-US"/>
          </a:p>
        </p:txBody>
      </p:sp>
      <p:sp>
        <p:nvSpPr>
          <p:cNvPr id="12" name="Slide Number Placeholder 11"/>
          <p:cNvSpPr>
            <a:spLocks noGrp="1"/>
          </p:cNvSpPr>
          <p:nvPr>
            <p:ph type="sldNum" sz="quarter" idx="17"/>
          </p:nvPr>
        </p:nvSpPr>
        <p:spPr/>
        <p:txBody>
          <a:bodyPr/>
          <a:lstStyle/>
          <a:p>
            <a:fld id="{D5DD649D-5B9B-413E-8665-4D195B0C78D6}"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65B5C220-9CD4-4F0F-989E-A3437637A393}" type="datetimeFigureOut">
              <a:rPr lang="en-US" smtClean="0"/>
              <a:t>4/14/2015</a:t>
            </a:fld>
            <a:endParaRPr lang="en-US"/>
          </a:p>
        </p:txBody>
      </p:sp>
      <p:sp>
        <p:nvSpPr>
          <p:cNvPr id="16" name="Slide Number Placeholder 15"/>
          <p:cNvSpPr>
            <a:spLocks noGrp="1"/>
          </p:cNvSpPr>
          <p:nvPr>
            <p:ph type="sldNum" sz="quarter" idx="11"/>
          </p:nvPr>
        </p:nvSpPr>
        <p:spPr/>
        <p:txBody>
          <a:bodyPr/>
          <a:lstStyle/>
          <a:p>
            <a:fld id="{D5DD649D-5B9B-413E-8665-4D195B0C78D6}"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65B5C220-9CD4-4F0F-989E-A3437637A393}" type="datetimeFigureOut">
              <a:rPr lang="en-US" smtClean="0"/>
              <a:t>4/14/2015</a:t>
            </a:fld>
            <a:endParaRPr lang="en-US"/>
          </a:p>
        </p:txBody>
      </p:sp>
      <p:sp>
        <p:nvSpPr>
          <p:cNvPr id="8" name="Slide Number Placeholder 7"/>
          <p:cNvSpPr>
            <a:spLocks noGrp="1"/>
          </p:cNvSpPr>
          <p:nvPr>
            <p:ph type="sldNum" sz="quarter" idx="11"/>
          </p:nvPr>
        </p:nvSpPr>
        <p:spPr/>
        <p:txBody>
          <a:bodyPr/>
          <a:lstStyle/>
          <a:p>
            <a:fld id="{D5DD649D-5B9B-413E-8665-4D195B0C78D6}"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65B5C220-9CD4-4F0F-989E-A3437637A393}" type="datetimeFigureOut">
              <a:rPr lang="en-US" smtClean="0"/>
              <a:t>4/14/2015</a:t>
            </a:fld>
            <a:endParaRPr lang="en-US"/>
          </a:p>
        </p:txBody>
      </p:sp>
      <p:sp>
        <p:nvSpPr>
          <p:cNvPr id="12" name="Slide Number Placeholder 11"/>
          <p:cNvSpPr>
            <a:spLocks noGrp="1"/>
          </p:cNvSpPr>
          <p:nvPr>
            <p:ph type="sldNum" sz="quarter" idx="15"/>
          </p:nvPr>
        </p:nvSpPr>
        <p:spPr/>
        <p:txBody>
          <a:bodyPr/>
          <a:lstStyle/>
          <a:p>
            <a:fld id="{D5DD649D-5B9B-413E-8665-4D195B0C78D6}"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65B5C220-9CD4-4F0F-989E-A3437637A393}" type="datetimeFigureOut">
              <a:rPr lang="en-US" smtClean="0"/>
              <a:t>4/14/2015</a:t>
            </a:fld>
            <a:endParaRPr lang="en-US"/>
          </a:p>
        </p:txBody>
      </p:sp>
      <p:sp>
        <p:nvSpPr>
          <p:cNvPr id="19" name="Slide Number Placeholder 18"/>
          <p:cNvSpPr>
            <a:spLocks noGrp="1"/>
          </p:cNvSpPr>
          <p:nvPr>
            <p:ph type="sldNum" sz="quarter" idx="16"/>
          </p:nvPr>
        </p:nvSpPr>
        <p:spPr/>
        <p:txBody>
          <a:bodyPr/>
          <a:lstStyle/>
          <a:p>
            <a:fld id="{D5DD649D-5B9B-413E-8665-4D195B0C78D6}"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65B5C220-9CD4-4F0F-989E-A3437637A393}" type="datetimeFigureOut">
              <a:rPr lang="en-US" smtClean="0"/>
              <a:t>4/14/2015</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D5DD649D-5B9B-413E-8665-4D195B0C78D6}"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B5C220-9CD4-4F0F-989E-A3437637A393}" type="datetimeFigureOut">
              <a:rPr lang="en-US" smtClean="0"/>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DD649D-5B9B-413E-8665-4D195B0C78D6}"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B5C220-9CD4-4F0F-989E-A3437637A393}" type="datetimeFigureOut">
              <a:rPr lang="en-US" smtClean="0"/>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DD649D-5B9B-413E-8665-4D195B0C78D6}"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C20EF4D1-E53A-4888-9638-CB97B330D96A}" type="slidenum">
              <a:rPr lang="en-US"/>
              <a:pPr>
                <a:defRPr/>
              </a:pPr>
              <a:t>‹#›</a:t>
            </a:fld>
            <a:endParaRPr lang="en-US"/>
          </a:p>
        </p:txBody>
      </p:sp>
    </p:spTree>
    <p:extLst>
      <p:ext uri="{BB962C8B-B14F-4D97-AF65-F5344CB8AC3E}">
        <p14:creationId xmlns:p14="http://schemas.microsoft.com/office/powerpoint/2010/main" val="7891103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65B5C220-9CD4-4F0F-989E-A3437637A393}" type="datetimeFigureOut">
              <a:rPr lang="en-US" smtClean="0"/>
              <a:t>4/14/2015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D5DD649D-5B9B-413E-8665-4D195B0C78D6}"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B5C220-9CD4-4F0F-989E-A3437637A393}" type="datetimeFigureOut">
              <a:rPr lang="en-US" smtClean="0"/>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DD649D-5B9B-413E-8665-4D195B0C78D6}"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B5C220-9CD4-4F0F-989E-A3437637A393}" type="datetimeFigureOut">
              <a:rPr lang="en-US" smtClean="0"/>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DD649D-5B9B-413E-8665-4D195B0C78D6}"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5B5C220-9CD4-4F0F-989E-A3437637A393}" type="datetimeFigureOut">
              <a:rPr lang="en-US" smtClean="0"/>
              <a:t>4/14/2015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DD649D-5B9B-413E-8665-4D195B0C78D6}"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B5C220-9CD4-4F0F-989E-A3437637A393}" type="datetimeFigureOut">
              <a:rPr lang="en-US" smtClean="0"/>
              <a:t>4/14/2015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DD649D-5B9B-413E-8665-4D195B0C78D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65B5C220-9CD4-4F0F-989E-A3437637A393}" type="datetimeFigureOut">
              <a:rPr lang="en-US" smtClean="0"/>
              <a:t>4/14/2015</a:t>
            </a:fld>
            <a:endParaRPr lang="en-US"/>
          </a:p>
        </p:txBody>
      </p:sp>
      <p:sp>
        <p:nvSpPr>
          <p:cNvPr id="14" name="Slide Number Placeholder 13"/>
          <p:cNvSpPr>
            <a:spLocks noGrp="1"/>
          </p:cNvSpPr>
          <p:nvPr>
            <p:ph type="sldNum" sz="quarter" idx="11"/>
          </p:nvPr>
        </p:nvSpPr>
        <p:spPr/>
        <p:txBody>
          <a:bodyPr/>
          <a:lstStyle/>
          <a:p>
            <a:fld id="{D5DD649D-5B9B-413E-8665-4D195B0C78D6}"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B5C220-9CD4-4F0F-989E-A3437637A393}" type="datetimeFigureOut">
              <a:rPr lang="en-US" smtClean="0"/>
              <a:t>4/14/2015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DD649D-5B9B-413E-8665-4D195B0C78D6}"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5C220-9CD4-4F0F-989E-A3437637A393}" type="datetimeFigureOut">
              <a:rPr lang="en-US" smtClean="0"/>
              <a:t>4/14/2015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DD649D-5B9B-413E-8665-4D195B0C78D6}"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5B5C220-9CD4-4F0F-989E-A3437637A393}" type="datetimeFigureOut">
              <a:rPr lang="en-US" smtClean="0"/>
              <a:t>4/14/2015</a:t>
            </a:fld>
            <a:endParaRPr lang="en-US"/>
          </a:p>
        </p:txBody>
      </p:sp>
      <p:sp>
        <p:nvSpPr>
          <p:cNvPr id="7" name="Slide Number Placeholder 6"/>
          <p:cNvSpPr>
            <a:spLocks noGrp="1"/>
          </p:cNvSpPr>
          <p:nvPr>
            <p:ph type="sldNum" sz="quarter" idx="12"/>
          </p:nvPr>
        </p:nvSpPr>
        <p:spPr/>
        <p:txBody>
          <a:bodyPr/>
          <a:lstStyle/>
          <a:p>
            <a:fld id="{D5DD649D-5B9B-413E-8665-4D195B0C78D6}"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5C220-9CD4-4F0F-989E-A3437637A393}" type="datetimeFigureOut">
              <a:rPr lang="en-US" smtClean="0"/>
              <a:t>4/14/2015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D5DD649D-5B9B-413E-8665-4D195B0C78D6}"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B5C220-9CD4-4F0F-989E-A3437637A393}" type="datetimeFigureOut">
              <a:rPr lang="en-US" smtClean="0"/>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DD649D-5B9B-413E-8665-4D195B0C78D6}"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B5C220-9CD4-4F0F-989E-A3437637A393}" type="datetimeFigureOut">
              <a:rPr lang="en-US" smtClean="0"/>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DD649D-5B9B-413E-8665-4D195B0C78D6}"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C20EF4D1-E53A-4888-9638-CB97B330D96A}" type="slidenum">
              <a:rPr lang="en-US"/>
              <a:pPr>
                <a:defRPr/>
              </a:pPr>
              <a:t>‹#›</a:t>
            </a:fld>
            <a:endParaRPr lang="en-US"/>
          </a:p>
        </p:txBody>
      </p:sp>
    </p:spTree>
    <p:extLst>
      <p:ext uri="{BB962C8B-B14F-4D97-AF65-F5344CB8AC3E}">
        <p14:creationId xmlns:p14="http://schemas.microsoft.com/office/powerpoint/2010/main" val="7891103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B5C220-9CD4-4F0F-989E-A3437637A393}" type="datetimeFigureOut">
              <a:rPr lang="en-US" smtClean="0"/>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DD649D-5B9B-413E-8665-4D195B0C78D6}" type="slidenum">
              <a:rPr lang="en-US" smtClean="0"/>
              <a:t>‹#›</a:t>
            </a:fld>
            <a:endParaRPr lang="en-US"/>
          </a:p>
        </p:txBody>
      </p:sp>
    </p:spTree>
    <p:extLst>
      <p:ext uri="{BB962C8B-B14F-4D97-AF65-F5344CB8AC3E}">
        <p14:creationId xmlns:p14="http://schemas.microsoft.com/office/powerpoint/2010/main" val="28326300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B5C220-9CD4-4F0F-989E-A3437637A393}" type="datetimeFigureOut">
              <a:rPr lang="en-US" smtClean="0"/>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DD649D-5B9B-413E-8665-4D195B0C78D6}" type="slidenum">
              <a:rPr lang="en-US" smtClean="0"/>
              <a:t>‹#›</a:t>
            </a:fld>
            <a:endParaRPr lang="en-US"/>
          </a:p>
        </p:txBody>
      </p:sp>
    </p:spTree>
    <p:extLst>
      <p:ext uri="{BB962C8B-B14F-4D97-AF65-F5344CB8AC3E}">
        <p14:creationId xmlns:p14="http://schemas.microsoft.com/office/powerpoint/2010/main" val="11106874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B5C220-9CD4-4F0F-989E-A3437637A393}" type="datetimeFigureOut">
              <a:rPr lang="en-US" smtClean="0"/>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DD649D-5B9B-413E-8665-4D195B0C78D6}" type="slidenum">
              <a:rPr lang="en-US" smtClean="0"/>
              <a:t>‹#›</a:t>
            </a:fld>
            <a:endParaRPr lang="en-US"/>
          </a:p>
        </p:txBody>
      </p:sp>
    </p:spTree>
    <p:extLst>
      <p:ext uri="{BB962C8B-B14F-4D97-AF65-F5344CB8AC3E}">
        <p14:creationId xmlns:p14="http://schemas.microsoft.com/office/powerpoint/2010/main" val="114842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65B5C220-9CD4-4F0F-989E-A3437637A393}" type="datetimeFigureOut">
              <a:rPr lang="en-US" smtClean="0"/>
              <a:t>4/14/2015</a:t>
            </a:fld>
            <a:endParaRPr lang="en-US"/>
          </a:p>
        </p:txBody>
      </p:sp>
      <p:sp>
        <p:nvSpPr>
          <p:cNvPr id="12" name="Slide Number Placeholder 11"/>
          <p:cNvSpPr>
            <a:spLocks noGrp="1"/>
          </p:cNvSpPr>
          <p:nvPr>
            <p:ph type="sldNum" sz="quarter" idx="16"/>
          </p:nvPr>
        </p:nvSpPr>
        <p:spPr/>
        <p:txBody>
          <a:bodyPr/>
          <a:lstStyle/>
          <a:p>
            <a:fld id="{D5DD649D-5B9B-413E-8665-4D195B0C78D6}"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B5C220-9CD4-4F0F-989E-A3437637A393}" type="datetimeFigureOut">
              <a:rPr lang="en-US" smtClean="0"/>
              <a:t>4/14/2015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DD649D-5B9B-413E-8665-4D195B0C78D6}" type="slidenum">
              <a:rPr lang="en-US" smtClean="0"/>
              <a:t>‹#›</a:t>
            </a:fld>
            <a:endParaRPr lang="en-US"/>
          </a:p>
        </p:txBody>
      </p:sp>
    </p:spTree>
    <p:extLst>
      <p:ext uri="{BB962C8B-B14F-4D97-AF65-F5344CB8AC3E}">
        <p14:creationId xmlns:p14="http://schemas.microsoft.com/office/powerpoint/2010/main" val="41330105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B5C220-9CD4-4F0F-989E-A3437637A393}" type="datetimeFigureOut">
              <a:rPr lang="en-US" smtClean="0"/>
              <a:t>4/14/2015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DD649D-5B9B-413E-8665-4D195B0C78D6}" type="slidenum">
              <a:rPr lang="en-US" smtClean="0"/>
              <a:t>‹#›</a:t>
            </a:fld>
            <a:endParaRPr lang="en-US"/>
          </a:p>
        </p:txBody>
      </p:sp>
    </p:spTree>
    <p:extLst>
      <p:ext uri="{BB962C8B-B14F-4D97-AF65-F5344CB8AC3E}">
        <p14:creationId xmlns:p14="http://schemas.microsoft.com/office/powerpoint/2010/main" val="1513080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B5C220-9CD4-4F0F-989E-A3437637A393}" type="datetimeFigureOut">
              <a:rPr lang="en-US" smtClean="0"/>
              <a:t>4/14/2015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DD649D-5B9B-413E-8665-4D195B0C78D6}" type="slidenum">
              <a:rPr lang="en-US" smtClean="0"/>
              <a:t>‹#›</a:t>
            </a:fld>
            <a:endParaRPr lang="en-US"/>
          </a:p>
        </p:txBody>
      </p:sp>
    </p:spTree>
    <p:extLst>
      <p:ext uri="{BB962C8B-B14F-4D97-AF65-F5344CB8AC3E}">
        <p14:creationId xmlns:p14="http://schemas.microsoft.com/office/powerpoint/2010/main" val="36050215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5C220-9CD4-4F0F-989E-A3437637A393}" type="datetimeFigureOut">
              <a:rPr lang="en-US" smtClean="0"/>
              <a:t>4/14/2015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DD649D-5B9B-413E-8665-4D195B0C78D6}" type="slidenum">
              <a:rPr lang="en-US" smtClean="0"/>
              <a:t>‹#›</a:t>
            </a:fld>
            <a:endParaRPr lang="en-US"/>
          </a:p>
        </p:txBody>
      </p:sp>
    </p:spTree>
    <p:extLst>
      <p:ext uri="{BB962C8B-B14F-4D97-AF65-F5344CB8AC3E}">
        <p14:creationId xmlns:p14="http://schemas.microsoft.com/office/powerpoint/2010/main" val="15038994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5C220-9CD4-4F0F-989E-A3437637A393}" type="datetimeFigureOut">
              <a:rPr lang="en-US" smtClean="0"/>
              <a:t>4/14/2015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DD649D-5B9B-413E-8665-4D195B0C78D6}" type="slidenum">
              <a:rPr lang="en-US" smtClean="0"/>
              <a:t>‹#›</a:t>
            </a:fld>
            <a:endParaRPr lang="en-US"/>
          </a:p>
        </p:txBody>
      </p:sp>
    </p:spTree>
    <p:extLst>
      <p:ext uri="{BB962C8B-B14F-4D97-AF65-F5344CB8AC3E}">
        <p14:creationId xmlns:p14="http://schemas.microsoft.com/office/powerpoint/2010/main" val="30568456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5C220-9CD4-4F0F-989E-A3437637A393}" type="datetimeFigureOut">
              <a:rPr lang="en-US" smtClean="0"/>
              <a:t>4/14/2015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DD649D-5B9B-413E-8665-4D195B0C78D6}" type="slidenum">
              <a:rPr lang="en-US" smtClean="0"/>
              <a:t>‹#›</a:t>
            </a:fld>
            <a:endParaRPr lang="en-US"/>
          </a:p>
        </p:txBody>
      </p:sp>
    </p:spTree>
    <p:extLst>
      <p:ext uri="{BB962C8B-B14F-4D97-AF65-F5344CB8AC3E}">
        <p14:creationId xmlns:p14="http://schemas.microsoft.com/office/powerpoint/2010/main" val="30122883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B5C220-9CD4-4F0F-989E-A3437637A393}" type="datetimeFigureOut">
              <a:rPr lang="en-US" smtClean="0"/>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DD649D-5B9B-413E-8665-4D195B0C78D6}" type="slidenum">
              <a:rPr lang="en-US" smtClean="0"/>
              <a:t>‹#›</a:t>
            </a:fld>
            <a:endParaRPr lang="en-US"/>
          </a:p>
        </p:txBody>
      </p:sp>
    </p:spTree>
    <p:extLst>
      <p:ext uri="{BB962C8B-B14F-4D97-AF65-F5344CB8AC3E}">
        <p14:creationId xmlns:p14="http://schemas.microsoft.com/office/powerpoint/2010/main" val="11533287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B5C220-9CD4-4F0F-989E-A3437637A393}" type="datetimeFigureOut">
              <a:rPr lang="en-US" smtClean="0"/>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DD649D-5B9B-413E-8665-4D195B0C78D6}" type="slidenum">
              <a:rPr lang="en-US" smtClean="0"/>
              <a:t>‹#›</a:t>
            </a:fld>
            <a:endParaRPr lang="en-US"/>
          </a:p>
        </p:txBody>
      </p:sp>
    </p:spTree>
    <p:extLst>
      <p:ext uri="{BB962C8B-B14F-4D97-AF65-F5344CB8AC3E}">
        <p14:creationId xmlns:p14="http://schemas.microsoft.com/office/powerpoint/2010/main" val="2275373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65B5C220-9CD4-4F0F-989E-A3437637A393}" type="datetimeFigureOut">
              <a:rPr lang="en-US" smtClean="0"/>
              <a:t>4/14/2015</a:t>
            </a:fld>
            <a:endParaRPr lang="en-US"/>
          </a:p>
        </p:txBody>
      </p:sp>
      <p:sp>
        <p:nvSpPr>
          <p:cNvPr id="12" name="Slide Number Placeholder 11"/>
          <p:cNvSpPr>
            <a:spLocks noGrp="1"/>
          </p:cNvSpPr>
          <p:nvPr>
            <p:ph type="sldNum" sz="quarter" idx="17"/>
          </p:nvPr>
        </p:nvSpPr>
        <p:spPr/>
        <p:txBody>
          <a:bodyPr/>
          <a:lstStyle/>
          <a:p>
            <a:fld id="{D5DD649D-5B9B-413E-8665-4D195B0C78D6}"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65B5C220-9CD4-4F0F-989E-A3437637A393}" type="datetimeFigureOut">
              <a:rPr lang="en-US" smtClean="0"/>
              <a:t>4/14/2015</a:t>
            </a:fld>
            <a:endParaRPr lang="en-US"/>
          </a:p>
        </p:txBody>
      </p:sp>
      <p:sp>
        <p:nvSpPr>
          <p:cNvPr id="16" name="Slide Number Placeholder 15"/>
          <p:cNvSpPr>
            <a:spLocks noGrp="1"/>
          </p:cNvSpPr>
          <p:nvPr>
            <p:ph type="sldNum" sz="quarter" idx="11"/>
          </p:nvPr>
        </p:nvSpPr>
        <p:spPr/>
        <p:txBody>
          <a:bodyPr/>
          <a:lstStyle/>
          <a:p>
            <a:fld id="{D5DD649D-5B9B-413E-8665-4D195B0C78D6}"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65B5C220-9CD4-4F0F-989E-A3437637A393}" type="datetimeFigureOut">
              <a:rPr lang="en-US" smtClean="0"/>
              <a:t>4/14/2015</a:t>
            </a:fld>
            <a:endParaRPr lang="en-US"/>
          </a:p>
        </p:txBody>
      </p:sp>
      <p:sp>
        <p:nvSpPr>
          <p:cNvPr id="8" name="Slide Number Placeholder 7"/>
          <p:cNvSpPr>
            <a:spLocks noGrp="1"/>
          </p:cNvSpPr>
          <p:nvPr>
            <p:ph type="sldNum" sz="quarter" idx="11"/>
          </p:nvPr>
        </p:nvSpPr>
        <p:spPr/>
        <p:txBody>
          <a:bodyPr/>
          <a:lstStyle/>
          <a:p>
            <a:fld id="{D5DD649D-5B9B-413E-8665-4D195B0C78D6}"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65B5C220-9CD4-4F0F-989E-A3437637A393}" type="datetimeFigureOut">
              <a:rPr lang="en-US" smtClean="0"/>
              <a:t>4/14/2015</a:t>
            </a:fld>
            <a:endParaRPr lang="en-US"/>
          </a:p>
        </p:txBody>
      </p:sp>
      <p:sp>
        <p:nvSpPr>
          <p:cNvPr id="19" name="Slide Number Placeholder 18"/>
          <p:cNvSpPr>
            <a:spLocks noGrp="1"/>
          </p:cNvSpPr>
          <p:nvPr>
            <p:ph type="sldNum" sz="quarter" idx="16"/>
          </p:nvPr>
        </p:nvSpPr>
        <p:spPr/>
        <p:txBody>
          <a:bodyPr/>
          <a:lstStyle/>
          <a:p>
            <a:fld id="{D5DD649D-5B9B-413E-8665-4D195B0C78D6}"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65B5C220-9CD4-4F0F-989E-A3437637A393}" type="datetimeFigureOut">
              <a:rPr lang="en-US" smtClean="0"/>
              <a:t>4/14/2015</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D5DD649D-5B9B-413E-8665-4D195B0C78D6}"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65B5C220-9CD4-4F0F-989E-A3437637A393}" type="datetimeFigureOut">
              <a:rPr lang="en-US" smtClean="0"/>
              <a:t>4/14/2015</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D5DD649D-5B9B-413E-8665-4D195B0C78D6}"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723" r:id="rId12"/>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65B5C220-9CD4-4F0F-989E-A3437637A393}" type="datetimeFigureOut">
              <a:rPr lang="en-US" smtClean="0"/>
              <a:t>4/14/2015</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D5DD649D-5B9B-413E-8665-4D195B0C78D6}"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724" r:id="rId12"/>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5B5C220-9CD4-4F0F-989E-A3437637A393}" type="datetimeFigureOut">
              <a:rPr lang="en-US" smtClean="0"/>
              <a:t>4/14/2015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D5DD649D-5B9B-413E-8665-4D195B0C78D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B5C220-9CD4-4F0F-989E-A3437637A393}" type="datetimeFigureOut">
              <a:rPr lang="en-US" smtClean="0"/>
              <a:t>4/14/2015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DD649D-5B9B-413E-8665-4D195B0C78D6}" type="slidenum">
              <a:rPr lang="en-US" smtClean="0"/>
              <a:t>‹#›</a:t>
            </a:fld>
            <a:endParaRPr lang="en-US"/>
          </a:p>
        </p:txBody>
      </p:sp>
    </p:spTree>
    <p:extLst>
      <p:ext uri="{BB962C8B-B14F-4D97-AF65-F5344CB8AC3E}">
        <p14:creationId xmlns:p14="http://schemas.microsoft.com/office/powerpoint/2010/main" val="96352513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ynne.muller@maryland.gov"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6.xm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43.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4.xml"/><Relationship Id="rId1" Type="http://schemas.openxmlformats.org/officeDocument/2006/relationships/slideLayout" Target="../slideLayouts/slideLayout26.xml"/><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6.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7.xml"/><Relationship Id="rId1" Type="http://schemas.openxmlformats.org/officeDocument/2006/relationships/slideLayout" Target="../slideLayouts/slideLayout26.xml"/><Relationship Id="rId4" Type="http://schemas.openxmlformats.org/officeDocument/2006/relationships/image" Target="../media/image54.jpeg"/></Relationships>
</file>

<file path=ppt/slides/_rels/slide4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8.xml"/><Relationship Id="rId1" Type="http://schemas.openxmlformats.org/officeDocument/2006/relationships/slideLayout" Target="../slideLayouts/slideLayout26.xml"/><Relationship Id="rId5" Type="http://schemas.openxmlformats.org/officeDocument/2006/relationships/image" Target="../media/image57.jpeg"/><Relationship Id="rId4" Type="http://schemas.openxmlformats.org/officeDocument/2006/relationships/image" Target="../media/image56.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5575" y="5029200"/>
            <a:ext cx="9064625" cy="1828800"/>
          </a:xfrm>
        </p:spPr>
        <p:txBody>
          <a:bodyPr>
            <a:noAutofit/>
          </a:bodyPr>
          <a:lstStyle/>
          <a:p>
            <a:r>
              <a:rPr lang="en-US" sz="2800" dirty="0" smtClean="0">
                <a:solidFill>
                  <a:schemeClr val="tx1"/>
                </a:solidFill>
              </a:rPr>
              <a:t>Lynne E. Muller, PhD., NCC, LCPC-S</a:t>
            </a:r>
          </a:p>
          <a:p>
            <a:r>
              <a:rPr lang="en-US" sz="2400" dirty="0" smtClean="0">
                <a:solidFill>
                  <a:schemeClr val="tx1"/>
                </a:solidFill>
              </a:rPr>
              <a:t>The Breakthrough Center, Maryland State Department of Education</a:t>
            </a:r>
          </a:p>
          <a:p>
            <a:r>
              <a:rPr lang="en-US" sz="2800" dirty="0">
                <a:solidFill>
                  <a:schemeClr val="tx1"/>
                </a:solidFill>
                <a:hlinkClick r:id="rId3"/>
              </a:rPr>
              <a:t>l</a:t>
            </a:r>
            <a:r>
              <a:rPr lang="en-US" sz="2800" dirty="0" smtClean="0">
                <a:solidFill>
                  <a:schemeClr val="tx1"/>
                </a:solidFill>
                <a:hlinkClick r:id="rId3"/>
              </a:rPr>
              <a:t>ynne.muller@maryland.gov</a:t>
            </a:r>
            <a:endParaRPr lang="en-US" sz="2800" dirty="0" smtClean="0">
              <a:solidFill>
                <a:schemeClr val="tx1"/>
              </a:solidFill>
            </a:endParaRPr>
          </a:p>
          <a:p>
            <a:r>
              <a:rPr lang="en-US" sz="2800" dirty="0" smtClean="0">
                <a:solidFill>
                  <a:schemeClr val="tx1"/>
                </a:solidFill>
              </a:rPr>
              <a:t>410-767-3364</a:t>
            </a:r>
          </a:p>
        </p:txBody>
      </p:sp>
      <p:sp>
        <p:nvSpPr>
          <p:cNvPr id="2" name="Title 1"/>
          <p:cNvSpPr>
            <a:spLocks noGrp="1"/>
          </p:cNvSpPr>
          <p:nvPr>
            <p:ph type="title"/>
          </p:nvPr>
        </p:nvSpPr>
        <p:spPr>
          <a:xfrm>
            <a:off x="838200" y="457200"/>
            <a:ext cx="7772400" cy="1470025"/>
          </a:xfrm>
        </p:spPr>
        <p:txBody>
          <a:bodyPr>
            <a:noAutofit/>
          </a:bodyPr>
          <a:lstStyle/>
          <a:p>
            <a:r>
              <a:rPr lang="en-US" sz="4800" dirty="0" smtClean="0"/>
              <a:t>Dealing with Grief and Loss</a:t>
            </a:r>
            <a:endParaRPr lang="en-US" sz="4800" dirty="0"/>
          </a:p>
        </p:txBody>
      </p:sp>
      <p:sp>
        <p:nvSpPr>
          <p:cNvPr id="7" name="AutoShape 2" descr="Image result for images grief and loss"/>
          <p:cNvSpPr>
            <a:spLocks noChangeAspect="1" noChangeArrowheads="1"/>
          </p:cNvSpPr>
          <p:nvPr/>
        </p:nvSpPr>
        <p:spPr bwMode="auto">
          <a:xfrm>
            <a:off x="155575" y="-411163"/>
            <a:ext cx="1304925"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143124"/>
            <a:ext cx="2681288" cy="183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1888" y="2162175"/>
            <a:ext cx="180022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8667" y="2362200"/>
            <a:ext cx="28575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0445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2057400" y="0"/>
            <a:ext cx="4953000" cy="1295400"/>
          </a:xfrm>
        </p:spPr>
        <p:txBody>
          <a:bodyPr/>
          <a:lstStyle/>
          <a:p>
            <a:pPr eaLnBrk="1" hangingPunct="1">
              <a:defRPr/>
            </a:pPr>
            <a:r>
              <a:rPr lang="en-US" smtClean="0">
                <a:latin typeface="Arial Black" pitchFamily="34" charset="0"/>
              </a:rPr>
              <a:t>Ourselves</a:t>
            </a:r>
          </a:p>
        </p:txBody>
      </p:sp>
      <p:sp>
        <p:nvSpPr>
          <p:cNvPr id="171014" name="Rectangle 6"/>
          <p:cNvSpPr>
            <a:spLocks noChangeArrowheads="1"/>
          </p:cNvSpPr>
          <p:nvPr/>
        </p:nvSpPr>
        <p:spPr bwMode="auto">
          <a:xfrm>
            <a:off x="533400" y="1524000"/>
            <a:ext cx="396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eaLnBrk="1" hangingPunct="1">
              <a:spcBef>
                <a:spcPct val="20000"/>
              </a:spcBef>
              <a:buClr>
                <a:schemeClr val="hlink"/>
              </a:buClr>
              <a:buSzPct val="65000"/>
              <a:buFont typeface="Wingdings" pitchFamily="2" charset="2"/>
              <a:buNone/>
              <a:defRPr/>
            </a:pPr>
            <a:r>
              <a:rPr lang="en-US" sz="3600">
                <a:effectLst>
                  <a:outerShdw blurRad="38100" dist="38100" dir="2700000" algn="tl">
                    <a:srgbClr val="000000"/>
                  </a:outerShdw>
                </a:effectLst>
                <a:latin typeface="Arial Black" pitchFamily="34" charset="0"/>
              </a:rPr>
              <a:t>Personal Loss</a:t>
            </a:r>
          </a:p>
        </p:txBody>
      </p:sp>
      <p:sp>
        <p:nvSpPr>
          <p:cNvPr id="171015" name="Rectangle 7"/>
          <p:cNvSpPr>
            <a:spLocks noChangeArrowheads="1"/>
          </p:cNvSpPr>
          <p:nvPr/>
        </p:nvSpPr>
        <p:spPr bwMode="auto">
          <a:xfrm>
            <a:off x="3733800" y="3276600"/>
            <a:ext cx="3581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eaLnBrk="1" hangingPunct="1">
              <a:spcBef>
                <a:spcPct val="20000"/>
              </a:spcBef>
              <a:buClr>
                <a:schemeClr val="hlink"/>
              </a:buClr>
              <a:buSzPct val="65000"/>
              <a:buFont typeface="Wingdings" pitchFamily="2" charset="2"/>
              <a:buNone/>
              <a:defRPr/>
            </a:pPr>
            <a:r>
              <a:rPr lang="en-US" sz="3600">
                <a:effectLst>
                  <a:outerShdw blurRad="38100" dist="38100" dir="2700000" algn="tl">
                    <a:srgbClr val="000000"/>
                  </a:outerShdw>
                </a:effectLst>
                <a:latin typeface="Arial Black" pitchFamily="34" charset="0"/>
              </a:rPr>
              <a:t>Relationship</a:t>
            </a:r>
          </a:p>
        </p:txBody>
      </p:sp>
      <p:sp>
        <p:nvSpPr>
          <p:cNvPr id="171016" name="Rectangle 8"/>
          <p:cNvSpPr>
            <a:spLocks noChangeArrowheads="1"/>
          </p:cNvSpPr>
          <p:nvPr/>
        </p:nvSpPr>
        <p:spPr bwMode="auto">
          <a:xfrm>
            <a:off x="1066800" y="4953000"/>
            <a:ext cx="51816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eaLnBrk="1" hangingPunct="1">
              <a:spcBef>
                <a:spcPct val="20000"/>
              </a:spcBef>
              <a:buClr>
                <a:schemeClr val="hlink"/>
              </a:buClr>
              <a:buSzPct val="65000"/>
              <a:buFont typeface="Wingdings" pitchFamily="2" charset="2"/>
              <a:buNone/>
              <a:defRPr/>
            </a:pPr>
            <a:r>
              <a:rPr lang="en-US" sz="3200">
                <a:effectLst>
                  <a:outerShdw blurRad="38100" dist="38100" dir="2700000" algn="tl">
                    <a:srgbClr val="000000"/>
                  </a:outerShdw>
                </a:effectLst>
                <a:latin typeface="Arial Black" pitchFamily="34" charset="0"/>
              </a:rPr>
              <a:t>Lack of personal experience with loss</a:t>
            </a:r>
          </a:p>
        </p:txBody>
      </p:sp>
      <p:pic>
        <p:nvPicPr>
          <p:cNvPr id="171018" name="Picture 10" descr="GUP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895600"/>
            <a:ext cx="14938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20" name="Picture 12" descr="499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295400"/>
            <a:ext cx="213360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22" name="Picture 14" descr="CB0036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4419600"/>
            <a:ext cx="1371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8083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1014"/>
                                        </p:tgtEl>
                                        <p:attrNameLst>
                                          <p:attrName>style.visibility</p:attrName>
                                        </p:attrNameLst>
                                      </p:cBhvr>
                                      <p:to>
                                        <p:strVal val="visible"/>
                                      </p:to>
                                    </p:set>
                                    <p:anim calcmode="lin" valueType="num">
                                      <p:cBhvr additive="base">
                                        <p:cTn id="7" dur="500" fill="hold"/>
                                        <p:tgtEl>
                                          <p:spTgt spid="171014"/>
                                        </p:tgtEl>
                                        <p:attrNameLst>
                                          <p:attrName>ppt_x</p:attrName>
                                        </p:attrNameLst>
                                      </p:cBhvr>
                                      <p:tavLst>
                                        <p:tav tm="0">
                                          <p:val>
                                            <p:strVal val="#ppt_x"/>
                                          </p:val>
                                        </p:tav>
                                        <p:tav tm="100000">
                                          <p:val>
                                            <p:strVal val="#ppt_x"/>
                                          </p:val>
                                        </p:tav>
                                      </p:tavLst>
                                    </p:anim>
                                    <p:anim calcmode="lin" valueType="num">
                                      <p:cBhvr additive="base">
                                        <p:cTn id="8" dur="500" fill="hold"/>
                                        <p:tgtEl>
                                          <p:spTgt spid="1710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1020"/>
                                        </p:tgtEl>
                                        <p:attrNameLst>
                                          <p:attrName>style.visibility</p:attrName>
                                        </p:attrNameLst>
                                      </p:cBhvr>
                                      <p:to>
                                        <p:strVal val="visible"/>
                                      </p:to>
                                    </p:set>
                                    <p:anim calcmode="lin" valueType="num">
                                      <p:cBhvr additive="base">
                                        <p:cTn id="11" dur="500" fill="hold"/>
                                        <p:tgtEl>
                                          <p:spTgt spid="171020"/>
                                        </p:tgtEl>
                                        <p:attrNameLst>
                                          <p:attrName>ppt_x</p:attrName>
                                        </p:attrNameLst>
                                      </p:cBhvr>
                                      <p:tavLst>
                                        <p:tav tm="0">
                                          <p:val>
                                            <p:strVal val="#ppt_x"/>
                                          </p:val>
                                        </p:tav>
                                        <p:tav tm="100000">
                                          <p:val>
                                            <p:strVal val="#ppt_x"/>
                                          </p:val>
                                        </p:tav>
                                      </p:tavLst>
                                    </p:anim>
                                    <p:anim calcmode="lin" valueType="num">
                                      <p:cBhvr additive="base">
                                        <p:cTn id="12" dur="500" fill="hold"/>
                                        <p:tgtEl>
                                          <p:spTgt spid="171020"/>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71018"/>
                                        </p:tgtEl>
                                        <p:attrNameLst>
                                          <p:attrName>style.visibility</p:attrName>
                                        </p:attrNameLst>
                                      </p:cBhvr>
                                      <p:to>
                                        <p:strVal val="visible"/>
                                      </p:to>
                                    </p:set>
                                    <p:anim calcmode="lin" valueType="num">
                                      <p:cBhvr additive="base">
                                        <p:cTn id="17" dur="500" fill="hold"/>
                                        <p:tgtEl>
                                          <p:spTgt spid="171018"/>
                                        </p:tgtEl>
                                        <p:attrNameLst>
                                          <p:attrName>ppt_x</p:attrName>
                                        </p:attrNameLst>
                                      </p:cBhvr>
                                      <p:tavLst>
                                        <p:tav tm="0">
                                          <p:val>
                                            <p:strVal val="#ppt_x"/>
                                          </p:val>
                                        </p:tav>
                                        <p:tav tm="100000">
                                          <p:val>
                                            <p:strVal val="#ppt_x"/>
                                          </p:val>
                                        </p:tav>
                                      </p:tavLst>
                                    </p:anim>
                                    <p:anim calcmode="lin" valueType="num">
                                      <p:cBhvr additive="base">
                                        <p:cTn id="18" dur="500" fill="hold"/>
                                        <p:tgtEl>
                                          <p:spTgt spid="17101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1015"/>
                                        </p:tgtEl>
                                        <p:attrNameLst>
                                          <p:attrName>style.visibility</p:attrName>
                                        </p:attrNameLst>
                                      </p:cBhvr>
                                      <p:to>
                                        <p:strVal val="visible"/>
                                      </p:to>
                                    </p:set>
                                    <p:anim calcmode="lin" valueType="num">
                                      <p:cBhvr additive="base">
                                        <p:cTn id="21" dur="500" fill="hold"/>
                                        <p:tgtEl>
                                          <p:spTgt spid="171015"/>
                                        </p:tgtEl>
                                        <p:attrNameLst>
                                          <p:attrName>ppt_x</p:attrName>
                                        </p:attrNameLst>
                                      </p:cBhvr>
                                      <p:tavLst>
                                        <p:tav tm="0">
                                          <p:val>
                                            <p:strVal val="#ppt_x"/>
                                          </p:val>
                                        </p:tav>
                                        <p:tav tm="100000">
                                          <p:val>
                                            <p:strVal val="#ppt_x"/>
                                          </p:val>
                                        </p:tav>
                                      </p:tavLst>
                                    </p:anim>
                                    <p:anim calcmode="lin" valueType="num">
                                      <p:cBhvr additive="base">
                                        <p:cTn id="22" dur="500" fill="hold"/>
                                        <p:tgtEl>
                                          <p:spTgt spid="171015"/>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1016"/>
                                        </p:tgtEl>
                                        <p:attrNameLst>
                                          <p:attrName>style.visibility</p:attrName>
                                        </p:attrNameLst>
                                      </p:cBhvr>
                                      <p:to>
                                        <p:strVal val="visible"/>
                                      </p:to>
                                    </p:set>
                                    <p:anim calcmode="lin" valueType="num">
                                      <p:cBhvr additive="base">
                                        <p:cTn id="27" dur="500" fill="hold"/>
                                        <p:tgtEl>
                                          <p:spTgt spid="171016"/>
                                        </p:tgtEl>
                                        <p:attrNameLst>
                                          <p:attrName>ppt_x</p:attrName>
                                        </p:attrNameLst>
                                      </p:cBhvr>
                                      <p:tavLst>
                                        <p:tav tm="0">
                                          <p:val>
                                            <p:strVal val="#ppt_x"/>
                                          </p:val>
                                        </p:tav>
                                        <p:tav tm="100000">
                                          <p:val>
                                            <p:strVal val="#ppt_x"/>
                                          </p:val>
                                        </p:tav>
                                      </p:tavLst>
                                    </p:anim>
                                    <p:anim calcmode="lin" valueType="num">
                                      <p:cBhvr additive="base">
                                        <p:cTn id="28" dur="500" fill="hold"/>
                                        <p:tgtEl>
                                          <p:spTgt spid="17101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1022"/>
                                        </p:tgtEl>
                                        <p:attrNameLst>
                                          <p:attrName>style.visibility</p:attrName>
                                        </p:attrNameLst>
                                      </p:cBhvr>
                                      <p:to>
                                        <p:strVal val="visible"/>
                                      </p:to>
                                    </p:set>
                                    <p:anim calcmode="lin" valueType="num">
                                      <p:cBhvr additive="base">
                                        <p:cTn id="31" dur="500" fill="hold"/>
                                        <p:tgtEl>
                                          <p:spTgt spid="171022"/>
                                        </p:tgtEl>
                                        <p:attrNameLst>
                                          <p:attrName>ppt_x</p:attrName>
                                        </p:attrNameLst>
                                      </p:cBhvr>
                                      <p:tavLst>
                                        <p:tav tm="0">
                                          <p:val>
                                            <p:strVal val="#ppt_x"/>
                                          </p:val>
                                        </p:tav>
                                        <p:tav tm="100000">
                                          <p:val>
                                            <p:strVal val="#ppt_x"/>
                                          </p:val>
                                        </p:tav>
                                      </p:tavLst>
                                    </p:anim>
                                    <p:anim calcmode="lin" valueType="num">
                                      <p:cBhvr additive="base">
                                        <p:cTn id="32" dur="500" fill="hold"/>
                                        <p:tgtEl>
                                          <p:spTgt spid="1710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4" grpId="0"/>
      <p:bldP spid="171015" grpId="0"/>
      <p:bldP spid="1710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endParaRPr lang="en-US" sz="4400" dirty="0" smtClean="0"/>
          </a:p>
          <a:p>
            <a:r>
              <a:rPr lang="en-US" sz="4400" dirty="0" smtClean="0"/>
              <a:t>Grief</a:t>
            </a:r>
          </a:p>
          <a:p>
            <a:endParaRPr lang="en-US" sz="4400" dirty="0" smtClean="0"/>
          </a:p>
          <a:p>
            <a:r>
              <a:rPr lang="en-US" sz="4400" dirty="0" smtClean="0"/>
              <a:t>Mourning.</a:t>
            </a:r>
            <a:endParaRPr lang="en-US" sz="4400" dirty="0"/>
          </a:p>
        </p:txBody>
      </p:sp>
      <p:sp>
        <p:nvSpPr>
          <p:cNvPr id="3" name="Title 2"/>
          <p:cNvSpPr>
            <a:spLocks noGrp="1"/>
          </p:cNvSpPr>
          <p:nvPr>
            <p:ph type="title"/>
          </p:nvPr>
        </p:nvSpPr>
        <p:spPr>
          <a:xfrm>
            <a:off x="2667000" y="228600"/>
            <a:ext cx="4114800" cy="701040"/>
          </a:xfrm>
        </p:spPr>
        <p:txBody>
          <a:bodyPr>
            <a:normAutofit/>
          </a:bodyPr>
          <a:lstStyle/>
          <a:p>
            <a:r>
              <a:rPr lang="en-US" sz="2800" dirty="0" smtClean="0"/>
              <a:t>Words…</a:t>
            </a:r>
            <a:endParaRPr lang="en-US" sz="2800" dirty="0"/>
          </a:p>
        </p:txBody>
      </p:sp>
    </p:spTree>
    <p:extLst>
      <p:ext uri="{BB962C8B-B14F-4D97-AF65-F5344CB8AC3E}">
        <p14:creationId xmlns:p14="http://schemas.microsoft.com/office/powerpoint/2010/main" val="2544817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hangingPunct="1">
              <a:defRPr/>
            </a:pPr>
            <a:r>
              <a:rPr lang="en-US" sz="4000" smtClean="0">
                <a:latin typeface="Arial Black" pitchFamily="34" charset="0"/>
              </a:rPr>
              <a:t>Consider Your Own Experience</a:t>
            </a:r>
          </a:p>
        </p:txBody>
      </p:sp>
      <p:sp>
        <p:nvSpPr>
          <p:cNvPr id="177155" name="Rectangle 3"/>
          <p:cNvSpPr>
            <a:spLocks noGrp="1" noChangeArrowheads="1"/>
          </p:cNvSpPr>
          <p:nvPr>
            <p:ph type="body" sz="half" idx="1"/>
          </p:nvPr>
        </p:nvSpPr>
        <p:spPr>
          <a:xfrm>
            <a:off x="1066800" y="1828800"/>
            <a:ext cx="7239000" cy="3276600"/>
          </a:xfrm>
        </p:spPr>
        <p:txBody>
          <a:bodyPr>
            <a:normAutofit lnSpcReduction="10000"/>
          </a:bodyPr>
          <a:lstStyle/>
          <a:p>
            <a:pPr algn="l" eaLnBrk="1" hangingPunct="1">
              <a:defRPr/>
            </a:pPr>
            <a:endParaRPr lang="en-US" sz="2800" dirty="0" smtClean="0">
              <a:solidFill>
                <a:srgbClr val="FFCC00"/>
              </a:solidFill>
            </a:endParaRPr>
          </a:p>
          <a:p>
            <a:pPr algn="l" eaLnBrk="1" hangingPunct="1">
              <a:defRPr/>
            </a:pPr>
            <a:r>
              <a:rPr lang="en-US" sz="2800" dirty="0" smtClean="0">
                <a:solidFill>
                  <a:srgbClr val="FFCC00"/>
                </a:solidFill>
              </a:rPr>
              <a:t>All of us have had to deal with losses.</a:t>
            </a:r>
          </a:p>
          <a:p>
            <a:pPr algn="l" eaLnBrk="1" hangingPunct="1">
              <a:defRPr/>
            </a:pPr>
            <a:endParaRPr lang="en-US" sz="2800" dirty="0" smtClean="0">
              <a:solidFill>
                <a:srgbClr val="FFCC00"/>
              </a:solidFill>
            </a:endParaRPr>
          </a:p>
          <a:p>
            <a:pPr algn="l" eaLnBrk="1" hangingPunct="1">
              <a:defRPr/>
            </a:pPr>
            <a:r>
              <a:rPr lang="en-US" sz="2800" dirty="0" smtClean="0">
                <a:solidFill>
                  <a:srgbClr val="FFCC00"/>
                </a:solidFill>
              </a:rPr>
              <a:t>Where we are in the process affects how we react and interact with others.</a:t>
            </a:r>
          </a:p>
          <a:p>
            <a:pPr algn="l" eaLnBrk="1" hangingPunct="1">
              <a:defRPr/>
            </a:pPr>
            <a:endParaRPr lang="en-US" sz="2800" dirty="0">
              <a:solidFill>
                <a:srgbClr val="FFCC00"/>
              </a:solidFill>
            </a:endParaRPr>
          </a:p>
          <a:p>
            <a:pPr algn="l" eaLnBrk="1" hangingPunct="1">
              <a:defRPr/>
            </a:pPr>
            <a:r>
              <a:rPr lang="en-US" sz="2800" dirty="0" smtClean="0">
                <a:solidFill>
                  <a:srgbClr val="FFCC00"/>
                </a:solidFill>
              </a:rPr>
              <a:t>Every loss touches every other loss. </a:t>
            </a:r>
          </a:p>
        </p:txBody>
      </p:sp>
      <p:graphicFrame>
        <p:nvGraphicFramePr>
          <p:cNvPr id="177178" name="Group 26"/>
          <p:cNvGraphicFramePr>
            <a:graphicFrameLocks noGrp="1"/>
          </p:cNvGraphicFramePr>
          <p:nvPr>
            <p:ph sz="half" idx="2"/>
          </p:nvPr>
        </p:nvGraphicFramePr>
        <p:xfrm>
          <a:off x="762000" y="5334000"/>
          <a:ext cx="7696200" cy="1143000"/>
        </p:xfrm>
        <a:graphic>
          <a:graphicData uri="http://schemas.openxmlformats.org/drawingml/2006/table">
            <a:tbl>
              <a:tblPr/>
              <a:tblGrid>
                <a:gridCol w="1282700"/>
                <a:gridCol w="1282700"/>
                <a:gridCol w="1282700"/>
                <a:gridCol w="1282700"/>
                <a:gridCol w="1282700"/>
                <a:gridCol w="1282700"/>
              </a:tblGrid>
              <a:tr h="1143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8212" name="Picture 28" descr="CB0013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410200"/>
            <a:ext cx="8794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3" name="Picture 32" descr="17694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5410200"/>
            <a:ext cx="660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4" name="Picture 34" descr="ks1099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5410200"/>
            <a:ext cx="660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5" name="Picture 36" descr="ks9827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5334000"/>
            <a:ext cx="711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6" name="Picture 38" descr="BW0037-08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5334000"/>
            <a:ext cx="7016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7" name="Picture 40" descr="pr2596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0" y="5486400"/>
            <a:ext cx="12192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5" name="Picture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80514" y="3886200"/>
            <a:ext cx="130628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233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7155">
                                            <p:txEl>
                                              <p:pRg st="1" end="1"/>
                                            </p:txEl>
                                          </p:spTgt>
                                        </p:tgtEl>
                                        <p:attrNameLst>
                                          <p:attrName>style.visibility</p:attrName>
                                        </p:attrNameLst>
                                      </p:cBhvr>
                                      <p:to>
                                        <p:strVal val="visible"/>
                                      </p:to>
                                    </p:set>
                                    <p:anim calcmode="lin" valueType="num">
                                      <p:cBhvr additive="base">
                                        <p:cTn id="7" dur="500" fill="hold"/>
                                        <p:tgtEl>
                                          <p:spTgt spid="17715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71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7155">
                                            <p:txEl>
                                              <p:pRg st="3" end="3"/>
                                            </p:txEl>
                                          </p:spTgt>
                                        </p:tgtEl>
                                        <p:attrNameLst>
                                          <p:attrName>style.visibility</p:attrName>
                                        </p:attrNameLst>
                                      </p:cBhvr>
                                      <p:to>
                                        <p:strVal val="visible"/>
                                      </p:to>
                                    </p:set>
                                    <p:anim calcmode="lin" valueType="num">
                                      <p:cBhvr additive="base">
                                        <p:cTn id="13" dur="500" fill="hold"/>
                                        <p:tgtEl>
                                          <p:spTgt spid="17715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71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7155">
                                            <p:txEl>
                                              <p:pRg st="5" end="5"/>
                                            </p:txEl>
                                          </p:spTgt>
                                        </p:tgtEl>
                                        <p:attrNameLst>
                                          <p:attrName>style.visibility</p:attrName>
                                        </p:attrNameLst>
                                      </p:cBhvr>
                                      <p:to>
                                        <p:strVal val="visible"/>
                                      </p:to>
                                    </p:set>
                                    <p:anim calcmode="lin" valueType="num">
                                      <p:cBhvr additive="base">
                                        <p:cTn id="19" dur="500" fill="hold"/>
                                        <p:tgtEl>
                                          <p:spTgt spid="17715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715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l"/>
            <a:endParaRPr lang="en-US" dirty="0" smtClean="0"/>
          </a:p>
          <a:p>
            <a:pPr algn="l"/>
            <a:endParaRPr lang="en-US" dirty="0"/>
          </a:p>
          <a:p>
            <a:pPr algn="l"/>
            <a:r>
              <a:rPr lang="en-US" sz="3200" dirty="0" smtClean="0"/>
              <a:t>Not only did I lose you I also lost……</a:t>
            </a:r>
          </a:p>
          <a:p>
            <a:pPr algn="l"/>
            <a:endParaRPr lang="en-US" sz="3200" dirty="0"/>
          </a:p>
          <a:p>
            <a:pPr algn="l"/>
            <a:r>
              <a:rPr lang="en-US" sz="3200" dirty="0" smtClean="0"/>
              <a:t>A friend….</a:t>
            </a:r>
            <a:endParaRPr lang="en-US" sz="3200" dirty="0"/>
          </a:p>
        </p:txBody>
      </p:sp>
      <p:sp>
        <p:nvSpPr>
          <p:cNvPr id="3" name="Title 2"/>
          <p:cNvSpPr>
            <a:spLocks noGrp="1"/>
          </p:cNvSpPr>
          <p:nvPr>
            <p:ph type="title"/>
          </p:nvPr>
        </p:nvSpPr>
        <p:spPr/>
        <p:txBody>
          <a:bodyPr/>
          <a:lstStyle/>
          <a:p>
            <a:r>
              <a:rPr lang="en-US" dirty="0" smtClean="0"/>
              <a:t>Secondary Losses</a:t>
            </a:r>
            <a:endParaRPr lang="en-US" dirty="0"/>
          </a:p>
        </p:txBody>
      </p:sp>
    </p:spTree>
    <p:extLst>
      <p:ext uri="{BB962C8B-B14F-4D97-AF65-F5344CB8AC3E}">
        <p14:creationId xmlns:p14="http://schemas.microsoft.com/office/powerpoint/2010/main" val="1904936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GRIEF</a:t>
            </a:r>
            <a:endParaRPr lang="en-US" sz="4000" dirty="0"/>
          </a:p>
        </p:txBody>
      </p:sp>
      <p:sp>
        <p:nvSpPr>
          <p:cNvPr id="3" name="Text Placeholder 2"/>
          <p:cNvSpPr>
            <a:spLocks noGrp="1"/>
          </p:cNvSpPr>
          <p:nvPr>
            <p:ph type="body" sz="half" idx="1"/>
          </p:nvPr>
        </p:nvSpPr>
        <p:spPr>
          <a:xfrm>
            <a:off x="457200" y="1981200"/>
            <a:ext cx="7924800" cy="4114800"/>
          </a:xfrm>
        </p:spPr>
        <p:txBody>
          <a:bodyPr>
            <a:normAutofit fontScale="92500" lnSpcReduction="10000"/>
          </a:bodyPr>
          <a:lstStyle/>
          <a:p>
            <a:pPr algn="l"/>
            <a:r>
              <a:rPr lang="en-US" sz="2400" dirty="0" smtClean="0"/>
              <a:t>Natural reactions when we experience the loss of a love one</a:t>
            </a:r>
          </a:p>
          <a:p>
            <a:pPr algn="l"/>
            <a:endParaRPr lang="en-US" sz="2400" dirty="0" smtClean="0"/>
          </a:p>
          <a:p>
            <a:r>
              <a:rPr lang="en-US" sz="3200" b="1" dirty="0" smtClean="0"/>
              <a:t>Grief  expresses three things</a:t>
            </a:r>
          </a:p>
          <a:p>
            <a:endParaRPr lang="en-US" sz="3200" dirty="0"/>
          </a:p>
          <a:p>
            <a:pPr marL="457200" indent="-457200" algn="l">
              <a:buFont typeface="Arial" pitchFamily="34" charset="0"/>
              <a:buChar char="•"/>
            </a:pPr>
            <a:r>
              <a:rPr lang="en-US" sz="3200" dirty="0" smtClean="0"/>
              <a:t>Your feelings about the loss</a:t>
            </a:r>
          </a:p>
          <a:p>
            <a:pPr marL="457200" indent="-457200" algn="l">
              <a:buFont typeface="Arial" pitchFamily="34" charset="0"/>
              <a:buChar char="•"/>
            </a:pPr>
            <a:r>
              <a:rPr lang="en-US" sz="3200" dirty="0" smtClean="0"/>
              <a:t>Your protest at the loss (wish to undo it, and desire to deny it) </a:t>
            </a:r>
          </a:p>
          <a:p>
            <a:pPr marL="457200" indent="-457200" algn="l">
              <a:buFont typeface="Arial" pitchFamily="34" charset="0"/>
              <a:buChar char="•"/>
            </a:pPr>
            <a:r>
              <a:rPr lang="en-US" sz="3200" dirty="0" smtClean="0"/>
              <a:t>The effects from the emotions, thoughts and behaviors resulting from the loss</a:t>
            </a:r>
            <a:endParaRPr lang="en-US" sz="3200" dirty="0"/>
          </a:p>
        </p:txBody>
      </p:sp>
    </p:spTree>
    <p:extLst>
      <p:ext uri="{BB962C8B-B14F-4D97-AF65-F5344CB8AC3E}">
        <p14:creationId xmlns:p14="http://schemas.microsoft.com/office/powerpoint/2010/main" val="297301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3"/>
          <p:cNvSpPr>
            <a:spLocks noGrp="1" noChangeArrowheads="1"/>
          </p:cNvSpPr>
          <p:nvPr>
            <p:ph sz="quarter" idx="13"/>
          </p:nvPr>
        </p:nvSpPr>
        <p:spPr>
          <a:xfrm>
            <a:off x="228600" y="1905000"/>
            <a:ext cx="8458200" cy="4191000"/>
          </a:xfrm>
        </p:spPr>
        <p:txBody>
          <a:bodyPr>
            <a:normAutofit/>
          </a:bodyPr>
          <a:lstStyle/>
          <a:p>
            <a:pPr marL="457200" indent="-457200" algn="l" eaLnBrk="1" hangingPunct="1">
              <a:buFont typeface="Arial" pitchFamily="34" charset="0"/>
              <a:buChar char="•"/>
              <a:defRPr/>
            </a:pPr>
            <a:r>
              <a:rPr lang="en-US" sz="2800" dirty="0" smtClean="0">
                <a:solidFill>
                  <a:srgbClr val="FF3300"/>
                </a:solidFill>
                <a:latin typeface="Arial Black" pitchFamily="34" charset="0"/>
              </a:rPr>
              <a:t>Grief is an active process</a:t>
            </a:r>
          </a:p>
          <a:p>
            <a:pPr marL="457200" indent="-457200" algn="l" eaLnBrk="1" hangingPunct="1">
              <a:buFont typeface="Arial" pitchFamily="34" charset="0"/>
              <a:buChar char="•"/>
              <a:defRPr/>
            </a:pPr>
            <a:r>
              <a:rPr lang="en-US" sz="2800" dirty="0" smtClean="0">
                <a:solidFill>
                  <a:srgbClr val="FF3300"/>
                </a:solidFill>
                <a:latin typeface="Arial Black" pitchFamily="34" charset="0"/>
              </a:rPr>
              <a:t>Grief work is intense emotional work</a:t>
            </a:r>
          </a:p>
          <a:p>
            <a:pPr marL="457200" indent="-457200" algn="l" eaLnBrk="1" hangingPunct="1">
              <a:buFont typeface="Arial" pitchFamily="34" charset="0"/>
              <a:buChar char="•"/>
              <a:defRPr/>
            </a:pPr>
            <a:r>
              <a:rPr lang="en-US" sz="2800" dirty="0" smtClean="0">
                <a:solidFill>
                  <a:srgbClr val="FF3300"/>
                </a:solidFill>
                <a:latin typeface="Arial Black" pitchFamily="34" charset="0"/>
              </a:rPr>
              <a:t>Grief takes time</a:t>
            </a:r>
          </a:p>
          <a:p>
            <a:pPr marL="457200" indent="-457200" algn="l" eaLnBrk="1" hangingPunct="1">
              <a:buFont typeface="Arial" pitchFamily="34" charset="0"/>
              <a:buChar char="•"/>
              <a:defRPr/>
            </a:pPr>
            <a:r>
              <a:rPr lang="en-US" sz="2800" dirty="0" smtClean="0">
                <a:solidFill>
                  <a:srgbClr val="FF3300"/>
                </a:solidFill>
                <a:latin typeface="Arial Black" pitchFamily="34" charset="0"/>
              </a:rPr>
              <a:t>Grief is experienced differently</a:t>
            </a:r>
          </a:p>
          <a:p>
            <a:pPr marL="457200" indent="-457200" algn="l" eaLnBrk="1" hangingPunct="1">
              <a:buFont typeface="Arial" pitchFamily="34" charset="0"/>
              <a:buChar char="•"/>
              <a:defRPr/>
            </a:pPr>
            <a:r>
              <a:rPr lang="en-US" sz="2800" dirty="0" smtClean="0">
                <a:solidFill>
                  <a:srgbClr val="FF3300"/>
                </a:solidFill>
                <a:latin typeface="Arial Black" pitchFamily="34" charset="0"/>
              </a:rPr>
              <a:t>Grief causes complications</a:t>
            </a:r>
          </a:p>
          <a:p>
            <a:pPr lvl="1" algn="l">
              <a:defRPr/>
            </a:pPr>
            <a:r>
              <a:rPr lang="en-US" sz="2400" dirty="0" smtClean="0">
                <a:solidFill>
                  <a:srgbClr val="FF3300"/>
                </a:solidFill>
                <a:latin typeface="Arial Black" pitchFamily="34" charset="0"/>
              </a:rPr>
              <a:t> 	with </a:t>
            </a:r>
            <a:r>
              <a:rPr lang="en-US" sz="2800" dirty="0" smtClean="0">
                <a:solidFill>
                  <a:srgbClr val="FF3300"/>
                </a:solidFill>
                <a:latin typeface="Arial Black" pitchFamily="34" charset="0"/>
              </a:rPr>
              <a:t>normal coping</a:t>
            </a:r>
          </a:p>
        </p:txBody>
      </p:sp>
      <p:sp>
        <p:nvSpPr>
          <p:cNvPr id="182274" name="Rectangle 2"/>
          <p:cNvSpPr>
            <a:spLocks noGrp="1" noChangeArrowheads="1"/>
          </p:cNvSpPr>
          <p:nvPr>
            <p:ph type="title"/>
          </p:nvPr>
        </p:nvSpPr>
        <p:spPr>
          <a:xfrm>
            <a:off x="457200" y="381000"/>
            <a:ext cx="8229600" cy="1066800"/>
          </a:xfrm>
        </p:spPr>
        <p:txBody>
          <a:bodyPr/>
          <a:lstStyle/>
          <a:p>
            <a:pPr eaLnBrk="1" hangingPunct="1">
              <a:defRPr/>
            </a:pPr>
            <a:r>
              <a:rPr lang="en-US" dirty="0" smtClean="0">
                <a:latin typeface="Arial Black" pitchFamily="34" charset="0"/>
              </a:rPr>
              <a:t>The Truth about Grief</a:t>
            </a:r>
          </a:p>
        </p:txBody>
      </p:sp>
      <p:pic>
        <p:nvPicPr>
          <p:cNvPr id="9220" name="Picture 8" descr="200369586-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109453"/>
            <a:ext cx="24384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22321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anim calcmode="lin" valueType="num">
                                      <p:cBhvr additive="base">
                                        <p:cTn id="7" dur="500" fill="hold"/>
                                        <p:tgtEl>
                                          <p:spTgt spid="182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2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2275">
                                            <p:txEl>
                                              <p:pRg st="1" end="1"/>
                                            </p:txEl>
                                          </p:spTgt>
                                        </p:tgtEl>
                                        <p:attrNameLst>
                                          <p:attrName>style.visibility</p:attrName>
                                        </p:attrNameLst>
                                      </p:cBhvr>
                                      <p:to>
                                        <p:strVal val="visible"/>
                                      </p:to>
                                    </p:set>
                                    <p:anim calcmode="lin" valueType="num">
                                      <p:cBhvr additive="base">
                                        <p:cTn id="13" dur="500" fill="hold"/>
                                        <p:tgtEl>
                                          <p:spTgt spid="1822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22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82275">
                                            <p:txEl>
                                              <p:pRg st="2" end="2"/>
                                            </p:txEl>
                                          </p:spTgt>
                                        </p:tgtEl>
                                        <p:attrNameLst>
                                          <p:attrName>style.visibility</p:attrName>
                                        </p:attrNameLst>
                                      </p:cBhvr>
                                      <p:to>
                                        <p:strVal val="visible"/>
                                      </p:to>
                                    </p:set>
                                    <p:anim calcmode="lin" valueType="num">
                                      <p:cBhvr additive="base">
                                        <p:cTn id="19" dur="500" fill="hold"/>
                                        <p:tgtEl>
                                          <p:spTgt spid="1822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22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82275">
                                            <p:txEl>
                                              <p:pRg st="3" end="3"/>
                                            </p:txEl>
                                          </p:spTgt>
                                        </p:tgtEl>
                                        <p:attrNameLst>
                                          <p:attrName>style.visibility</p:attrName>
                                        </p:attrNameLst>
                                      </p:cBhvr>
                                      <p:to>
                                        <p:strVal val="visible"/>
                                      </p:to>
                                    </p:set>
                                    <p:anim calcmode="lin" valueType="num">
                                      <p:cBhvr additive="base">
                                        <p:cTn id="25" dur="500" fill="hold"/>
                                        <p:tgtEl>
                                          <p:spTgt spid="1822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22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82275">
                                            <p:txEl>
                                              <p:pRg st="4" end="4"/>
                                            </p:txEl>
                                          </p:spTgt>
                                        </p:tgtEl>
                                        <p:attrNameLst>
                                          <p:attrName>style.visibility</p:attrName>
                                        </p:attrNameLst>
                                      </p:cBhvr>
                                      <p:to>
                                        <p:strVal val="visible"/>
                                      </p:to>
                                    </p:set>
                                    <p:anim calcmode="lin" valueType="num">
                                      <p:cBhvr additive="base">
                                        <p:cTn id="31" dur="500" fill="hold"/>
                                        <p:tgtEl>
                                          <p:spTgt spid="1822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22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2275">
                                            <p:txEl>
                                              <p:pRg st="5" end="5"/>
                                            </p:txEl>
                                          </p:spTgt>
                                        </p:tgtEl>
                                        <p:attrNameLst>
                                          <p:attrName>style.visibility</p:attrName>
                                        </p:attrNameLst>
                                      </p:cBhvr>
                                      <p:to>
                                        <p:strVal val="visible"/>
                                      </p:to>
                                    </p:set>
                                    <p:anim calcmode="lin" valueType="num">
                                      <p:cBhvr additive="base">
                                        <p:cTn id="37" dur="500" fill="hold"/>
                                        <p:tgtEl>
                                          <p:spTgt spid="18227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227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457200" y="381000"/>
            <a:ext cx="8229600" cy="838200"/>
          </a:xfrm>
        </p:spPr>
        <p:txBody>
          <a:bodyPr>
            <a:normAutofit/>
          </a:bodyPr>
          <a:lstStyle/>
          <a:p>
            <a:pPr eaLnBrk="1" hangingPunct="1">
              <a:defRPr/>
            </a:pPr>
            <a:r>
              <a:rPr lang="en-US" dirty="0" smtClean="0">
                <a:latin typeface="Arial Black" pitchFamily="34" charset="0"/>
              </a:rPr>
              <a:t>Grief-The emotional experience</a:t>
            </a:r>
          </a:p>
        </p:txBody>
      </p:sp>
      <p:pic>
        <p:nvPicPr>
          <p:cNvPr id="276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293" y="3331579"/>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86200" y="1828800"/>
            <a:ext cx="3352800" cy="3046988"/>
          </a:xfrm>
          <a:prstGeom prst="rect">
            <a:avLst/>
          </a:prstGeom>
          <a:noFill/>
        </p:spPr>
        <p:txBody>
          <a:bodyPr wrap="square" rtlCol="0">
            <a:spAutoFit/>
          </a:bodyPr>
          <a:lstStyle/>
          <a:p>
            <a:pPr marL="457200" indent="-457200">
              <a:buFont typeface="Arial" pitchFamily="34" charset="0"/>
              <a:buChar char="•"/>
            </a:pPr>
            <a:r>
              <a:rPr lang="en-US" sz="3200" b="1" dirty="0" smtClean="0"/>
              <a:t>Shock</a:t>
            </a:r>
          </a:p>
          <a:p>
            <a:pPr marL="457200" indent="-457200">
              <a:buFont typeface="Arial" pitchFamily="34" charset="0"/>
              <a:buChar char="•"/>
            </a:pPr>
            <a:r>
              <a:rPr lang="en-US" sz="3200" b="1" dirty="0" smtClean="0"/>
              <a:t>Panic</a:t>
            </a:r>
          </a:p>
          <a:p>
            <a:pPr marL="457200" indent="-457200">
              <a:buFont typeface="Arial" pitchFamily="34" charset="0"/>
              <a:buChar char="•"/>
            </a:pPr>
            <a:r>
              <a:rPr lang="en-US" sz="3200" b="1" dirty="0" smtClean="0"/>
              <a:t>Guilt</a:t>
            </a:r>
          </a:p>
          <a:p>
            <a:pPr marL="457200" indent="-457200">
              <a:buFont typeface="Arial" pitchFamily="34" charset="0"/>
              <a:buChar char="•"/>
            </a:pPr>
            <a:r>
              <a:rPr lang="en-US" sz="3200" b="1" dirty="0" smtClean="0"/>
              <a:t>Hostility</a:t>
            </a:r>
          </a:p>
          <a:p>
            <a:pPr marL="457200" indent="-457200">
              <a:buFont typeface="Arial" pitchFamily="34" charset="0"/>
              <a:buChar char="•"/>
            </a:pPr>
            <a:r>
              <a:rPr lang="en-US" sz="3200" b="1" dirty="0" smtClean="0"/>
              <a:t>Depression</a:t>
            </a:r>
          </a:p>
          <a:p>
            <a:endParaRPr lang="en-US" sz="3200" b="1" dirty="0"/>
          </a:p>
        </p:txBody>
      </p:sp>
    </p:spTree>
    <p:extLst>
      <p:ext uri="{BB962C8B-B14F-4D97-AF65-F5344CB8AC3E}">
        <p14:creationId xmlns:p14="http://schemas.microsoft.com/office/powerpoint/2010/main" val="3614298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1409700" y="152400"/>
            <a:ext cx="6477000" cy="838200"/>
          </a:xfrm>
        </p:spPr>
        <p:txBody>
          <a:bodyPr>
            <a:normAutofit/>
          </a:bodyPr>
          <a:lstStyle/>
          <a:p>
            <a:pPr eaLnBrk="1" hangingPunct="1">
              <a:defRPr/>
            </a:pPr>
            <a:r>
              <a:rPr lang="en-US" sz="2800" dirty="0" smtClean="0"/>
              <a:t>The physical experience</a:t>
            </a:r>
          </a:p>
        </p:txBody>
      </p:sp>
      <p:sp>
        <p:nvSpPr>
          <p:cNvPr id="194564" name="Rectangle 4"/>
          <p:cNvSpPr>
            <a:spLocks noChangeArrowheads="1"/>
          </p:cNvSpPr>
          <p:nvPr/>
        </p:nvSpPr>
        <p:spPr bwMode="auto">
          <a:xfrm>
            <a:off x="685800" y="5715000"/>
            <a:ext cx="3276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eaLnBrk="1" hangingPunct="1">
              <a:spcBef>
                <a:spcPct val="20000"/>
              </a:spcBef>
              <a:buClr>
                <a:schemeClr val="hlink"/>
              </a:buClr>
              <a:buSzPct val="65000"/>
              <a:buFont typeface="Wingdings" pitchFamily="2" charset="2"/>
              <a:buNone/>
              <a:defRPr/>
            </a:pPr>
            <a:r>
              <a:rPr lang="en-US" sz="4000" b="1" dirty="0">
                <a:solidFill>
                  <a:srgbClr val="CC9900"/>
                </a:solidFill>
                <a:effectLst>
                  <a:outerShdw blurRad="38100" dist="38100" dir="2700000" algn="tl">
                    <a:srgbClr val="000000"/>
                  </a:outerShdw>
                </a:effectLst>
                <a:latin typeface="+mj-lt"/>
              </a:rPr>
              <a:t>Weakness</a:t>
            </a:r>
          </a:p>
        </p:txBody>
      </p:sp>
      <p:sp>
        <p:nvSpPr>
          <p:cNvPr id="194565" name="Rectangle 5"/>
          <p:cNvSpPr>
            <a:spLocks noChangeArrowheads="1"/>
          </p:cNvSpPr>
          <p:nvPr/>
        </p:nvSpPr>
        <p:spPr bwMode="auto">
          <a:xfrm>
            <a:off x="4038600" y="4876800"/>
            <a:ext cx="4724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eaLnBrk="1" hangingPunct="1">
              <a:spcBef>
                <a:spcPct val="20000"/>
              </a:spcBef>
              <a:buClr>
                <a:schemeClr val="hlink"/>
              </a:buClr>
              <a:buSzPct val="65000"/>
              <a:buFont typeface="Wingdings" pitchFamily="2" charset="2"/>
              <a:buNone/>
              <a:defRPr/>
            </a:pPr>
            <a:r>
              <a:rPr lang="en-US" sz="4000" b="1" dirty="0">
                <a:solidFill>
                  <a:srgbClr val="CC3300"/>
                </a:solidFill>
                <a:effectLst>
                  <a:outerShdw blurRad="38100" dist="38100" dir="2700000" algn="tl">
                    <a:srgbClr val="000000"/>
                  </a:outerShdw>
                </a:effectLst>
              </a:rPr>
              <a:t>Racing heart</a:t>
            </a:r>
          </a:p>
        </p:txBody>
      </p:sp>
      <p:sp>
        <p:nvSpPr>
          <p:cNvPr id="194567" name="Rectangle 7"/>
          <p:cNvSpPr>
            <a:spLocks noChangeArrowheads="1"/>
          </p:cNvSpPr>
          <p:nvPr/>
        </p:nvSpPr>
        <p:spPr bwMode="auto">
          <a:xfrm>
            <a:off x="4343400" y="2743200"/>
            <a:ext cx="4038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eaLnBrk="1" hangingPunct="1">
              <a:spcBef>
                <a:spcPct val="20000"/>
              </a:spcBef>
              <a:buClr>
                <a:schemeClr val="hlink"/>
              </a:buClr>
              <a:buSzPct val="65000"/>
              <a:buFont typeface="Wingdings" pitchFamily="2" charset="2"/>
              <a:buNone/>
              <a:defRPr/>
            </a:pPr>
            <a:r>
              <a:rPr lang="en-US" sz="4000" b="1" dirty="0">
                <a:solidFill>
                  <a:srgbClr val="66FF33"/>
                </a:solidFill>
                <a:effectLst>
                  <a:outerShdw blurRad="38100" dist="38100" dir="2700000" algn="tl">
                    <a:srgbClr val="000000"/>
                  </a:outerShdw>
                </a:effectLst>
                <a:latin typeface="+mj-lt"/>
              </a:rPr>
              <a:t>Forgetfulness</a:t>
            </a:r>
          </a:p>
        </p:txBody>
      </p:sp>
      <p:sp>
        <p:nvSpPr>
          <p:cNvPr id="194569" name="Rectangle 9"/>
          <p:cNvSpPr>
            <a:spLocks noChangeArrowheads="1"/>
          </p:cNvSpPr>
          <p:nvPr/>
        </p:nvSpPr>
        <p:spPr bwMode="auto">
          <a:xfrm>
            <a:off x="533400" y="4419600"/>
            <a:ext cx="3048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eaLnBrk="1" hangingPunct="1">
              <a:spcBef>
                <a:spcPct val="20000"/>
              </a:spcBef>
              <a:buClr>
                <a:schemeClr val="hlink"/>
              </a:buClr>
              <a:buSzPct val="65000"/>
              <a:buFont typeface="Wingdings" pitchFamily="2" charset="2"/>
              <a:buNone/>
              <a:defRPr/>
            </a:pPr>
            <a:r>
              <a:rPr lang="en-US" sz="4000" b="1" dirty="0">
                <a:solidFill>
                  <a:srgbClr val="009900"/>
                </a:solidFill>
                <a:effectLst>
                  <a:outerShdw blurRad="38100" dist="38100" dir="2700000" algn="tl">
                    <a:srgbClr val="000000"/>
                  </a:outerShdw>
                </a:effectLst>
                <a:latin typeface="+mj-lt"/>
              </a:rPr>
              <a:t>Nausea</a:t>
            </a:r>
          </a:p>
        </p:txBody>
      </p:sp>
      <p:sp>
        <p:nvSpPr>
          <p:cNvPr id="194571" name="Rectangle 11"/>
          <p:cNvSpPr>
            <a:spLocks noChangeArrowheads="1"/>
          </p:cNvSpPr>
          <p:nvPr/>
        </p:nvSpPr>
        <p:spPr bwMode="auto">
          <a:xfrm>
            <a:off x="5715000" y="3962400"/>
            <a:ext cx="2819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eaLnBrk="1" hangingPunct="1">
              <a:spcBef>
                <a:spcPct val="20000"/>
              </a:spcBef>
              <a:buClr>
                <a:schemeClr val="hlink"/>
              </a:buClr>
              <a:buSzPct val="65000"/>
              <a:buFont typeface="Wingdings" pitchFamily="2" charset="2"/>
              <a:buNone/>
              <a:defRPr/>
            </a:pPr>
            <a:r>
              <a:rPr lang="en-US" sz="4000" dirty="0">
                <a:solidFill>
                  <a:srgbClr val="CC9900"/>
                </a:solidFill>
                <a:effectLst>
                  <a:outerShdw blurRad="38100" dist="38100" dir="2700000" algn="tl">
                    <a:srgbClr val="000000"/>
                  </a:outerShdw>
                </a:effectLst>
                <a:latin typeface="+mj-lt"/>
              </a:rPr>
              <a:t>Pain</a:t>
            </a:r>
          </a:p>
        </p:txBody>
      </p:sp>
      <p:sp>
        <p:nvSpPr>
          <p:cNvPr id="194572" name="Rectangle 12"/>
          <p:cNvSpPr>
            <a:spLocks noChangeArrowheads="1"/>
          </p:cNvSpPr>
          <p:nvPr/>
        </p:nvSpPr>
        <p:spPr bwMode="auto">
          <a:xfrm>
            <a:off x="4343400" y="1981200"/>
            <a:ext cx="4800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eaLnBrk="1" hangingPunct="1">
              <a:spcBef>
                <a:spcPct val="20000"/>
              </a:spcBef>
              <a:buClr>
                <a:schemeClr val="hlink"/>
              </a:buClr>
              <a:buSzPct val="65000"/>
              <a:buFont typeface="Wingdings" pitchFamily="2" charset="2"/>
              <a:buNone/>
              <a:defRPr/>
            </a:pPr>
            <a:r>
              <a:rPr lang="en-US" sz="4000" b="1" dirty="0">
                <a:solidFill>
                  <a:srgbClr val="990099"/>
                </a:solidFill>
                <a:effectLst>
                  <a:outerShdw blurRad="38100" dist="38100" dir="2700000" algn="tl">
                    <a:srgbClr val="000000"/>
                  </a:outerShdw>
                </a:effectLst>
              </a:rPr>
              <a:t>Slow reflexes</a:t>
            </a:r>
          </a:p>
        </p:txBody>
      </p:sp>
      <p:sp>
        <p:nvSpPr>
          <p:cNvPr id="194573" name="Rectangle 13"/>
          <p:cNvSpPr>
            <a:spLocks noChangeArrowheads="1"/>
          </p:cNvSpPr>
          <p:nvPr/>
        </p:nvSpPr>
        <p:spPr bwMode="auto">
          <a:xfrm>
            <a:off x="0" y="3429000"/>
            <a:ext cx="3657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eaLnBrk="1" hangingPunct="1">
              <a:spcBef>
                <a:spcPct val="20000"/>
              </a:spcBef>
              <a:buClr>
                <a:schemeClr val="hlink"/>
              </a:buClr>
              <a:buSzPct val="65000"/>
              <a:buFont typeface="Wingdings" pitchFamily="2" charset="2"/>
              <a:buNone/>
              <a:defRPr/>
            </a:pPr>
            <a:r>
              <a:rPr lang="en-US" sz="4000" b="1" dirty="0">
                <a:solidFill>
                  <a:srgbClr val="FFCC00"/>
                </a:solidFill>
                <a:effectLst>
                  <a:outerShdw blurRad="38100" dist="38100" dir="2700000" algn="tl">
                    <a:srgbClr val="000000"/>
                  </a:outerShdw>
                </a:effectLst>
                <a:latin typeface="+mj-lt"/>
              </a:rPr>
              <a:t>Headache</a:t>
            </a:r>
          </a:p>
        </p:txBody>
      </p:sp>
      <p:sp>
        <p:nvSpPr>
          <p:cNvPr id="194574" name="Rectangle 14"/>
          <p:cNvSpPr>
            <a:spLocks noChangeArrowheads="1"/>
          </p:cNvSpPr>
          <p:nvPr/>
        </p:nvSpPr>
        <p:spPr bwMode="auto">
          <a:xfrm>
            <a:off x="457200" y="2133600"/>
            <a:ext cx="3886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eaLnBrk="1" hangingPunct="1">
              <a:spcBef>
                <a:spcPct val="20000"/>
              </a:spcBef>
              <a:buClr>
                <a:schemeClr val="hlink"/>
              </a:buClr>
              <a:buSzPct val="65000"/>
              <a:buFont typeface="Wingdings" pitchFamily="2" charset="2"/>
              <a:buNone/>
              <a:defRPr/>
            </a:pPr>
            <a:r>
              <a:rPr lang="en-US" sz="4000" b="1" dirty="0">
                <a:solidFill>
                  <a:srgbClr val="00CC99"/>
                </a:solidFill>
                <a:effectLst>
                  <a:outerShdw blurRad="38100" dist="38100" dir="2700000" algn="tl">
                    <a:srgbClr val="000000"/>
                  </a:outerShdw>
                </a:effectLst>
                <a:latin typeface="+mj-lt"/>
              </a:rPr>
              <a:t>Always tired</a:t>
            </a:r>
          </a:p>
        </p:txBody>
      </p:sp>
      <p:sp>
        <p:nvSpPr>
          <p:cNvPr id="194575" name="Rectangle 15"/>
          <p:cNvSpPr>
            <a:spLocks noChangeArrowheads="1"/>
          </p:cNvSpPr>
          <p:nvPr/>
        </p:nvSpPr>
        <p:spPr bwMode="auto">
          <a:xfrm>
            <a:off x="4343400" y="5791200"/>
            <a:ext cx="438785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eaLnBrk="1" hangingPunct="1">
              <a:spcBef>
                <a:spcPct val="20000"/>
              </a:spcBef>
              <a:buClr>
                <a:schemeClr val="hlink"/>
              </a:buClr>
              <a:buSzPct val="65000"/>
              <a:buFont typeface="Wingdings" pitchFamily="2" charset="2"/>
              <a:buNone/>
              <a:defRPr/>
            </a:pPr>
            <a:r>
              <a:rPr lang="en-US" sz="4000" b="1" dirty="0">
                <a:solidFill>
                  <a:srgbClr val="FFFF00"/>
                </a:solidFill>
                <a:effectLst>
                  <a:outerShdw blurRad="38100" dist="38100" dir="2700000" algn="tl">
                    <a:srgbClr val="000000"/>
                  </a:outerShdw>
                </a:effectLst>
              </a:rPr>
              <a:t>Muscle tension</a:t>
            </a:r>
          </a:p>
        </p:txBody>
      </p:sp>
      <p:sp>
        <p:nvSpPr>
          <p:cNvPr id="194576" name="Rectangle 16"/>
          <p:cNvSpPr>
            <a:spLocks noChangeArrowheads="1"/>
          </p:cNvSpPr>
          <p:nvPr/>
        </p:nvSpPr>
        <p:spPr bwMode="auto">
          <a:xfrm>
            <a:off x="838200" y="1143000"/>
            <a:ext cx="5486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eaLnBrk="1" hangingPunct="1">
              <a:spcBef>
                <a:spcPct val="20000"/>
              </a:spcBef>
              <a:buClr>
                <a:schemeClr val="hlink"/>
              </a:buClr>
              <a:buSzPct val="65000"/>
              <a:buFont typeface="Wingdings" pitchFamily="2" charset="2"/>
              <a:buNone/>
              <a:defRPr/>
            </a:pPr>
            <a:r>
              <a:rPr lang="en-US" sz="4000" b="1" dirty="0">
                <a:solidFill>
                  <a:srgbClr val="3399FF"/>
                </a:solidFill>
                <a:effectLst>
                  <a:outerShdw blurRad="38100" dist="38100" dir="2700000" algn="tl">
                    <a:srgbClr val="000000"/>
                  </a:outerShdw>
                </a:effectLst>
                <a:latin typeface="+mj-lt"/>
              </a:rPr>
              <a:t>Appetite change</a:t>
            </a:r>
          </a:p>
        </p:txBody>
      </p:sp>
      <p:pic>
        <p:nvPicPr>
          <p:cNvPr id="13325" name="Picture 18" descr="42-164562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530600"/>
            <a:ext cx="1981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279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7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6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7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57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56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456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45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Rectangle 3"/>
          <p:cNvSpPr>
            <a:spLocks noGrp="1" noChangeArrowheads="1"/>
          </p:cNvSpPr>
          <p:nvPr>
            <p:ph sz="quarter" idx="13"/>
          </p:nvPr>
        </p:nvSpPr>
        <p:spPr>
          <a:xfrm>
            <a:off x="-29308" y="2209800"/>
            <a:ext cx="5961185" cy="2743200"/>
          </a:xfrm>
        </p:spPr>
        <p:txBody>
          <a:bodyPr/>
          <a:lstStyle/>
          <a:p>
            <a:pPr eaLnBrk="1" hangingPunct="1">
              <a:defRPr/>
            </a:pPr>
            <a:r>
              <a:rPr lang="en-US" sz="3600" dirty="0" smtClean="0">
                <a:solidFill>
                  <a:srgbClr val="FF3300"/>
                </a:solidFill>
                <a:latin typeface="Arial Black" pitchFamily="34" charset="0"/>
              </a:rPr>
              <a:t>Numbness</a:t>
            </a:r>
          </a:p>
          <a:p>
            <a:pPr eaLnBrk="1" hangingPunct="1">
              <a:defRPr/>
            </a:pPr>
            <a:r>
              <a:rPr lang="en-US" sz="3600" dirty="0" smtClean="0">
                <a:solidFill>
                  <a:srgbClr val="FF3300"/>
                </a:solidFill>
                <a:latin typeface="Arial Black" pitchFamily="34" charset="0"/>
              </a:rPr>
              <a:t>Yearning</a:t>
            </a:r>
          </a:p>
          <a:p>
            <a:pPr eaLnBrk="1" hangingPunct="1">
              <a:defRPr/>
            </a:pPr>
            <a:r>
              <a:rPr lang="en-US" sz="3600" dirty="0" smtClean="0">
                <a:solidFill>
                  <a:srgbClr val="FF3300"/>
                </a:solidFill>
                <a:latin typeface="Arial Black" pitchFamily="34" charset="0"/>
              </a:rPr>
              <a:t>Disorganization</a:t>
            </a:r>
          </a:p>
          <a:p>
            <a:pPr eaLnBrk="1" hangingPunct="1">
              <a:defRPr/>
            </a:pPr>
            <a:r>
              <a:rPr lang="en-US" sz="3600" dirty="0" smtClean="0">
                <a:solidFill>
                  <a:srgbClr val="FF3300"/>
                </a:solidFill>
                <a:latin typeface="Arial Black" pitchFamily="34" charset="0"/>
              </a:rPr>
              <a:t>Reorganization</a:t>
            </a:r>
          </a:p>
        </p:txBody>
      </p:sp>
      <p:sp>
        <p:nvSpPr>
          <p:cNvPr id="184322" name="Rectangle 2"/>
          <p:cNvSpPr>
            <a:spLocks noGrp="1" noChangeArrowheads="1"/>
          </p:cNvSpPr>
          <p:nvPr>
            <p:ph type="title"/>
          </p:nvPr>
        </p:nvSpPr>
        <p:spPr>
          <a:xfrm>
            <a:off x="457200" y="381000"/>
            <a:ext cx="8229600" cy="838200"/>
          </a:xfrm>
        </p:spPr>
        <p:txBody>
          <a:bodyPr>
            <a:normAutofit/>
          </a:bodyPr>
          <a:lstStyle/>
          <a:p>
            <a:pPr eaLnBrk="1" hangingPunct="1">
              <a:defRPr/>
            </a:pPr>
            <a:r>
              <a:rPr lang="en-US" sz="3600" dirty="0" smtClean="0">
                <a:latin typeface="Arial Black" pitchFamily="34" charset="0"/>
              </a:rPr>
              <a:t>The reactions</a:t>
            </a:r>
          </a:p>
        </p:txBody>
      </p:sp>
      <p:pic>
        <p:nvPicPr>
          <p:cNvPr id="14341" name="Picture 12" descr="CB1064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5240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6081" y="4191000"/>
            <a:ext cx="2592817"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70865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anim calcmode="lin" valueType="num">
                                      <p:cBhvr additive="base">
                                        <p:cTn id="7" dur="500" fill="hold"/>
                                        <p:tgtEl>
                                          <p:spTgt spid="184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4323">
                                            <p:txEl>
                                              <p:pRg st="1" end="1"/>
                                            </p:txEl>
                                          </p:spTgt>
                                        </p:tgtEl>
                                        <p:attrNameLst>
                                          <p:attrName>style.visibility</p:attrName>
                                        </p:attrNameLst>
                                      </p:cBhvr>
                                      <p:to>
                                        <p:strVal val="visible"/>
                                      </p:to>
                                    </p:set>
                                    <p:anim calcmode="lin" valueType="num">
                                      <p:cBhvr additive="base">
                                        <p:cTn id="13" dur="500" fill="hold"/>
                                        <p:tgtEl>
                                          <p:spTgt spid="1843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84323">
                                            <p:txEl>
                                              <p:pRg st="2" end="2"/>
                                            </p:txEl>
                                          </p:spTgt>
                                        </p:tgtEl>
                                        <p:attrNameLst>
                                          <p:attrName>style.visibility</p:attrName>
                                        </p:attrNameLst>
                                      </p:cBhvr>
                                      <p:to>
                                        <p:strVal val="visible"/>
                                      </p:to>
                                    </p:set>
                                    <p:anim calcmode="lin" valueType="num">
                                      <p:cBhvr additive="base">
                                        <p:cTn id="19" dur="500" fill="hold"/>
                                        <p:tgtEl>
                                          <p:spTgt spid="1843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84323">
                                            <p:txEl>
                                              <p:pRg st="3" end="3"/>
                                            </p:txEl>
                                          </p:spTgt>
                                        </p:tgtEl>
                                        <p:attrNameLst>
                                          <p:attrName>style.visibility</p:attrName>
                                        </p:attrNameLst>
                                      </p:cBhvr>
                                      <p:to>
                                        <p:strVal val="visible"/>
                                      </p:to>
                                    </p:set>
                                    <p:anim calcmode="lin" valueType="num">
                                      <p:cBhvr additive="base">
                                        <p:cTn id="25" dur="500" fill="hold"/>
                                        <p:tgtEl>
                                          <p:spTgt spid="1843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algn="l"/>
            <a:r>
              <a:rPr lang="en-US" sz="3600" dirty="0"/>
              <a:t>Guys </a:t>
            </a:r>
            <a:r>
              <a:rPr lang="en-US" sz="3600" dirty="0" smtClean="0"/>
              <a:t>don't do </a:t>
            </a:r>
            <a:r>
              <a:rPr lang="en-US" sz="3600" dirty="0"/>
              <a:t>grief</a:t>
            </a:r>
            <a:r>
              <a:rPr lang="en-US" sz="3600" dirty="0" smtClean="0"/>
              <a:t>, </a:t>
            </a:r>
            <a:r>
              <a:rPr lang="en-US" sz="3600" dirty="0"/>
              <a:t>guys get mad</a:t>
            </a:r>
            <a:r>
              <a:rPr lang="en-US" sz="3600" dirty="0" smtClean="0"/>
              <a:t>.“</a:t>
            </a:r>
          </a:p>
          <a:p>
            <a:pPr marL="571500" lvl="1" indent="-571500" algn="l">
              <a:buFont typeface="Arial" pitchFamily="34" charset="0"/>
              <a:buChar char="•"/>
            </a:pPr>
            <a:r>
              <a:rPr lang="en-US" sz="3400" dirty="0" smtClean="0"/>
              <a:t>	Society messages</a:t>
            </a:r>
          </a:p>
          <a:p>
            <a:pPr marL="571500" lvl="1" indent="-571500" algn="l">
              <a:buFont typeface="Arial" pitchFamily="34" charset="0"/>
              <a:buChar char="•"/>
            </a:pPr>
            <a:r>
              <a:rPr lang="en-US" sz="3400" dirty="0"/>
              <a:t>	</a:t>
            </a:r>
            <a:r>
              <a:rPr lang="en-US" sz="3400" dirty="0" smtClean="0"/>
              <a:t>Vulnerability and weakness</a:t>
            </a:r>
            <a:endParaRPr lang="en-US" sz="3400" dirty="0"/>
          </a:p>
          <a:p>
            <a:pPr algn="l"/>
            <a:r>
              <a:rPr lang="en-US" sz="3600" dirty="0" smtClean="0"/>
              <a:t>Girls talk and process the loss by sharing it</a:t>
            </a:r>
          </a:p>
          <a:p>
            <a:pPr marL="571500" indent="-571500" algn="l">
              <a:buFont typeface="Arial" pitchFamily="34" charset="0"/>
              <a:buChar char="•"/>
            </a:pPr>
            <a:r>
              <a:rPr lang="en-US" sz="3600" dirty="0"/>
              <a:t>	</a:t>
            </a:r>
            <a:r>
              <a:rPr lang="en-US" sz="3600" dirty="0" smtClean="0"/>
              <a:t>Privacy</a:t>
            </a:r>
          </a:p>
          <a:p>
            <a:pPr marL="571500" indent="-571500" algn="l">
              <a:buFont typeface="Arial" pitchFamily="34" charset="0"/>
              <a:buChar char="•"/>
            </a:pPr>
            <a:r>
              <a:rPr lang="en-US" sz="3600" dirty="0"/>
              <a:t>	</a:t>
            </a:r>
            <a:r>
              <a:rPr lang="en-US" sz="3600" dirty="0" smtClean="0"/>
              <a:t>Support Systems</a:t>
            </a:r>
            <a:endParaRPr lang="en-US" sz="3600" dirty="0"/>
          </a:p>
        </p:txBody>
      </p:sp>
      <p:sp>
        <p:nvSpPr>
          <p:cNvPr id="3" name="Title 2"/>
          <p:cNvSpPr>
            <a:spLocks noGrp="1"/>
          </p:cNvSpPr>
          <p:nvPr>
            <p:ph type="title"/>
          </p:nvPr>
        </p:nvSpPr>
        <p:spPr>
          <a:xfrm>
            <a:off x="2514600" y="152400"/>
            <a:ext cx="4114800" cy="701040"/>
          </a:xfrm>
        </p:spPr>
        <p:txBody>
          <a:bodyPr/>
          <a:lstStyle/>
          <a:p>
            <a:r>
              <a:rPr lang="en-US" dirty="0" smtClean="0"/>
              <a:t>Males </a:t>
            </a:r>
            <a:r>
              <a:rPr lang="en-US" dirty="0" err="1" smtClean="0"/>
              <a:t>vs</a:t>
            </a:r>
            <a:r>
              <a:rPr lang="en-US" dirty="0" smtClean="0"/>
              <a:t> Females</a:t>
            </a:r>
            <a:endParaRPr lang="en-US" dirty="0"/>
          </a:p>
        </p:txBody>
      </p:sp>
    </p:spTree>
    <p:extLst>
      <p:ext uri="{BB962C8B-B14F-4D97-AF65-F5344CB8AC3E}">
        <p14:creationId xmlns:p14="http://schemas.microsoft.com/office/powerpoint/2010/main" val="178884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 presetClass="entr" presetSubtype="8" fill="hold"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additive="base">
                                        <p:cTn id="28"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 presetClass="entr" presetSubtype="8" fill="hold" nodeType="after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 calcmode="lin" valueType="num">
                                      <p:cBhvr additive="base">
                                        <p:cTn id="33"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a:bodyPr>
          <a:lstStyle/>
          <a:p>
            <a:pPr marL="342900" indent="-342900" algn="l">
              <a:buFont typeface="Arial" pitchFamily="34" charset="0"/>
              <a:buChar char="•"/>
            </a:pPr>
            <a:r>
              <a:rPr lang="en-US" sz="2800" dirty="0" smtClean="0"/>
              <a:t>Experiencing </a:t>
            </a:r>
            <a:r>
              <a:rPr lang="en-US" sz="2800" dirty="0"/>
              <a:t>multiple severe losses can be a strong factor leading to incarceration.</a:t>
            </a:r>
          </a:p>
          <a:p>
            <a:pPr marL="342900" indent="-342900" algn="l">
              <a:buFont typeface="Arial" pitchFamily="34" charset="0"/>
              <a:buChar char="•"/>
            </a:pPr>
            <a:r>
              <a:rPr lang="en-US" sz="2800" dirty="0" smtClean="0"/>
              <a:t> Our prison system, instead of addressing loss, increases the number of losses, depression, and grief issues.</a:t>
            </a:r>
          </a:p>
          <a:p>
            <a:pPr marL="342900" indent="-342900" algn="l">
              <a:buFont typeface="Arial" pitchFamily="34" charset="0"/>
              <a:buChar char="•"/>
            </a:pPr>
            <a:r>
              <a:rPr lang="en-US" sz="2800" dirty="0" smtClean="0"/>
              <a:t> By addressing people's needs following a loss instead of punishing the symptoms, incarceration and recidivism can be reduced </a:t>
            </a:r>
          </a:p>
          <a:p>
            <a:pPr marL="342900" indent="-342900" algn="l">
              <a:buFont typeface="Arial" pitchFamily="34" charset="0"/>
              <a:buChar char="•"/>
            </a:pPr>
            <a:r>
              <a:rPr lang="en-US" sz="2800" dirty="0" smtClean="0"/>
              <a:t>Group works best (research with men and separately with women in prisons)</a:t>
            </a:r>
          </a:p>
          <a:p>
            <a:pPr marL="342900" indent="-342900" algn="l">
              <a:buFont typeface="Arial" pitchFamily="34" charset="0"/>
              <a:buChar char="•"/>
            </a:pPr>
            <a:endParaRPr lang="en-US" sz="1400" dirty="0"/>
          </a:p>
          <a:p>
            <a:pPr marL="342900" indent="-342900" algn="l">
              <a:buFont typeface="Arial" pitchFamily="34" charset="0"/>
              <a:buChar char="•"/>
            </a:pPr>
            <a:endParaRPr lang="en-US" sz="1400" dirty="0"/>
          </a:p>
          <a:p>
            <a:pPr marL="342900" indent="-342900" algn="l">
              <a:buFont typeface="Arial" pitchFamily="34" charset="0"/>
              <a:buChar char="•"/>
            </a:pPr>
            <a:endParaRPr lang="en-US" dirty="0"/>
          </a:p>
          <a:p>
            <a:endParaRPr lang="en-US" dirty="0"/>
          </a:p>
        </p:txBody>
      </p:sp>
      <p:sp>
        <p:nvSpPr>
          <p:cNvPr id="3" name="Title 2"/>
          <p:cNvSpPr>
            <a:spLocks noGrp="1"/>
          </p:cNvSpPr>
          <p:nvPr>
            <p:ph type="title"/>
          </p:nvPr>
        </p:nvSpPr>
        <p:spPr>
          <a:xfrm>
            <a:off x="1981200" y="152400"/>
            <a:ext cx="4648200" cy="1066800"/>
          </a:xfrm>
        </p:spPr>
        <p:txBody>
          <a:bodyPr>
            <a:noAutofit/>
          </a:bodyPr>
          <a:lstStyle/>
          <a:p>
            <a:r>
              <a:rPr lang="en-US" sz="2800" dirty="0" smtClean="0"/>
              <a:t>Grief and Incarceration</a:t>
            </a:r>
            <a:endParaRPr lang="en-US" sz="2800" dirty="0"/>
          </a:p>
        </p:txBody>
      </p:sp>
    </p:spTree>
    <p:extLst>
      <p:ext uri="{BB962C8B-B14F-4D97-AF65-F5344CB8AC3E}">
        <p14:creationId xmlns:p14="http://schemas.microsoft.com/office/powerpoint/2010/main" val="11552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1" name="Rectangle 3"/>
          <p:cNvSpPr>
            <a:spLocks noGrp="1" noChangeArrowheads="1"/>
          </p:cNvSpPr>
          <p:nvPr>
            <p:ph sz="quarter" idx="13"/>
          </p:nvPr>
        </p:nvSpPr>
        <p:spPr>
          <a:xfrm>
            <a:off x="228600" y="1371600"/>
            <a:ext cx="8382000" cy="5410200"/>
          </a:xfrm>
        </p:spPr>
        <p:txBody>
          <a:bodyPr>
            <a:noAutofit/>
          </a:bodyPr>
          <a:lstStyle/>
          <a:p>
            <a:pPr marL="457200" indent="-457200" algn="l" eaLnBrk="1" hangingPunct="1">
              <a:buFont typeface="Arial" pitchFamily="34" charset="0"/>
              <a:buChar char="•"/>
              <a:defRPr/>
            </a:pPr>
            <a:r>
              <a:rPr lang="en-US" sz="2400" dirty="0" smtClean="0">
                <a:solidFill>
                  <a:srgbClr val="66FF33"/>
                </a:solidFill>
                <a:latin typeface="Arial Black" pitchFamily="34" charset="0"/>
              </a:rPr>
              <a:t>Sudden death</a:t>
            </a:r>
          </a:p>
          <a:p>
            <a:pPr marL="457200" indent="-457200" algn="l" eaLnBrk="1" hangingPunct="1">
              <a:buFont typeface="Arial" pitchFamily="34" charset="0"/>
              <a:buChar char="•"/>
              <a:defRPr/>
            </a:pPr>
            <a:r>
              <a:rPr lang="en-US" sz="2400" dirty="0" smtClean="0">
                <a:solidFill>
                  <a:srgbClr val="66FF33"/>
                </a:solidFill>
                <a:latin typeface="Arial Black" pitchFamily="34" charset="0"/>
              </a:rPr>
              <a:t>Long illness</a:t>
            </a:r>
          </a:p>
          <a:p>
            <a:pPr marL="457200" indent="-457200" algn="l" eaLnBrk="1" hangingPunct="1">
              <a:buFont typeface="Arial" pitchFamily="34" charset="0"/>
              <a:buChar char="•"/>
              <a:defRPr/>
            </a:pPr>
            <a:r>
              <a:rPr lang="en-US" sz="2400" dirty="0" smtClean="0">
                <a:solidFill>
                  <a:srgbClr val="66FF33"/>
                </a:solidFill>
                <a:latin typeface="Arial Black" pitchFamily="34" charset="0"/>
              </a:rPr>
              <a:t>Violent death</a:t>
            </a:r>
          </a:p>
          <a:p>
            <a:pPr marL="457200" indent="-457200" algn="l" eaLnBrk="1" hangingPunct="1">
              <a:buFont typeface="Arial" pitchFamily="34" charset="0"/>
              <a:buChar char="•"/>
              <a:defRPr/>
            </a:pPr>
            <a:r>
              <a:rPr lang="en-US" sz="2400" dirty="0" smtClean="0">
                <a:solidFill>
                  <a:srgbClr val="66FF33"/>
                </a:solidFill>
                <a:latin typeface="Arial Black" pitchFamily="34" charset="0"/>
              </a:rPr>
              <a:t>Homicide</a:t>
            </a:r>
          </a:p>
          <a:p>
            <a:pPr marL="457200" indent="-457200" algn="l" eaLnBrk="1" hangingPunct="1">
              <a:buFont typeface="Arial" pitchFamily="34" charset="0"/>
              <a:buChar char="•"/>
              <a:defRPr/>
            </a:pPr>
            <a:r>
              <a:rPr lang="en-US" sz="2400" dirty="0" smtClean="0">
                <a:solidFill>
                  <a:srgbClr val="66FF33"/>
                </a:solidFill>
                <a:latin typeface="Arial Black" pitchFamily="34" charset="0"/>
              </a:rPr>
              <a:t>Suicide</a:t>
            </a:r>
          </a:p>
          <a:p>
            <a:pPr marL="457200" indent="-457200" algn="l" eaLnBrk="1" hangingPunct="1">
              <a:buFont typeface="Arial" pitchFamily="34" charset="0"/>
              <a:buChar char="•"/>
              <a:defRPr/>
            </a:pPr>
            <a:r>
              <a:rPr lang="en-US" sz="2400" dirty="0" smtClean="0">
                <a:solidFill>
                  <a:srgbClr val="66FF33"/>
                </a:solidFill>
                <a:latin typeface="Arial Black" pitchFamily="34" charset="0"/>
              </a:rPr>
              <a:t>Death of someone with whom there are unresolved issues</a:t>
            </a:r>
          </a:p>
          <a:p>
            <a:pPr marL="457200" indent="-457200" algn="l" eaLnBrk="1" hangingPunct="1">
              <a:buFont typeface="Arial" pitchFamily="34" charset="0"/>
              <a:buChar char="•"/>
              <a:defRPr/>
            </a:pPr>
            <a:r>
              <a:rPr lang="en-US" sz="2400" dirty="0" smtClean="0">
                <a:solidFill>
                  <a:srgbClr val="66FF33"/>
                </a:solidFill>
                <a:latin typeface="Arial Black" pitchFamily="34" charset="0"/>
              </a:rPr>
              <a:t>Stillborn, Miscarriage</a:t>
            </a:r>
          </a:p>
          <a:p>
            <a:pPr marL="457200" indent="-457200" algn="l" eaLnBrk="1" hangingPunct="1">
              <a:buFont typeface="Arial" pitchFamily="34" charset="0"/>
              <a:buChar char="•"/>
              <a:defRPr/>
            </a:pPr>
            <a:endParaRPr lang="en-US" sz="2400" dirty="0" smtClean="0">
              <a:solidFill>
                <a:srgbClr val="66FF33"/>
              </a:solidFill>
              <a:latin typeface="Arial Black" pitchFamily="34" charset="0"/>
            </a:endParaRPr>
          </a:p>
        </p:txBody>
      </p:sp>
      <p:sp>
        <p:nvSpPr>
          <p:cNvPr id="196610" name="Rectangle 2"/>
          <p:cNvSpPr>
            <a:spLocks noGrp="1" noChangeArrowheads="1"/>
          </p:cNvSpPr>
          <p:nvPr>
            <p:ph type="title"/>
          </p:nvPr>
        </p:nvSpPr>
        <p:spPr>
          <a:xfrm>
            <a:off x="457200" y="381000"/>
            <a:ext cx="8229600" cy="838200"/>
          </a:xfrm>
        </p:spPr>
        <p:txBody>
          <a:bodyPr>
            <a:normAutofit fontScale="90000"/>
          </a:bodyPr>
          <a:lstStyle/>
          <a:p>
            <a:pPr eaLnBrk="1" hangingPunct="1">
              <a:defRPr/>
            </a:pPr>
            <a:r>
              <a:rPr lang="en-US" sz="4000" smtClean="0">
                <a:latin typeface="Arial Black" pitchFamily="34" charset="0"/>
              </a:rPr>
              <a:t>Situational Complications</a:t>
            </a:r>
          </a:p>
        </p:txBody>
      </p:sp>
    </p:spTree>
    <p:extLst>
      <p:ext uri="{BB962C8B-B14F-4D97-AF65-F5344CB8AC3E}">
        <p14:creationId xmlns:p14="http://schemas.microsoft.com/office/powerpoint/2010/main" val="2902084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6611">
                                            <p:txEl>
                                              <p:pRg st="0" end="0"/>
                                            </p:txEl>
                                          </p:spTgt>
                                        </p:tgtEl>
                                        <p:attrNameLst>
                                          <p:attrName>style.visibility</p:attrName>
                                        </p:attrNameLst>
                                      </p:cBhvr>
                                      <p:to>
                                        <p:strVal val="visible"/>
                                      </p:to>
                                    </p:set>
                                    <p:anim calcmode="lin" valueType="num">
                                      <p:cBhvr additive="base">
                                        <p:cTn id="7" dur="500" fill="hold"/>
                                        <p:tgtEl>
                                          <p:spTgt spid="1966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66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96611">
                                            <p:txEl>
                                              <p:pRg st="1" end="1"/>
                                            </p:txEl>
                                          </p:spTgt>
                                        </p:tgtEl>
                                        <p:attrNameLst>
                                          <p:attrName>style.visibility</p:attrName>
                                        </p:attrNameLst>
                                      </p:cBhvr>
                                      <p:to>
                                        <p:strVal val="visible"/>
                                      </p:to>
                                    </p:set>
                                    <p:anim calcmode="lin" valueType="num">
                                      <p:cBhvr additive="base">
                                        <p:cTn id="13" dur="500" fill="hold"/>
                                        <p:tgtEl>
                                          <p:spTgt spid="1966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66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96611">
                                            <p:txEl>
                                              <p:pRg st="2" end="2"/>
                                            </p:txEl>
                                          </p:spTgt>
                                        </p:tgtEl>
                                        <p:attrNameLst>
                                          <p:attrName>style.visibility</p:attrName>
                                        </p:attrNameLst>
                                      </p:cBhvr>
                                      <p:to>
                                        <p:strVal val="visible"/>
                                      </p:to>
                                    </p:set>
                                    <p:anim calcmode="lin" valueType="num">
                                      <p:cBhvr additive="base">
                                        <p:cTn id="19" dur="500" fill="hold"/>
                                        <p:tgtEl>
                                          <p:spTgt spid="1966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66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6611">
                                            <p:txEl>
                                              <p:pRg st="3" end="3"/>
                                            </p:txEl>
                                          </p:spTgt>
                                        </p:tgtEl>
                                        <p:attrNameLst>
                                          <p:attrName>style.visibility</p:attrName>
                                        </p:attrNameLst>
                                      </p:cBhvr>
                                      <p:to>
                                        <p:strVal val="visible"/>
                                      </p:to>
                                    </p:set>
                                    <p:anim calcmode="lin" valueType="num">
                                      <p:cBhvr additive="base">
                                        <p:cTn id="25" dur="500" fill="hold"/>
                                        <p:tgtEl>
                                          <p:spTgt spid="1966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66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96611">
                                            <p:txEl>
                                              <p:pRg st="4" end="4"/>
                                            </p:txEl>
                                          </p:spTgt>
                                        </p:tgtEl>
                                        <p:attrNameLst>
                                          <p:attrName>style.visibility</p:attrName>
                                        </p:attrNameLst>
                                      </p:cBhvr>
                                      <p:to>
                                        <p:strVal val="visible"/>
                                      </p:to>
                                    </p:set>
                                    <p:anim calcmode="lin" valueType="num">
                                      <p:cBhvr additive="base">
                                        <p:cTn id="31" dur="500" fill="hold"/>
                                        <p:tgtEl>
                                          <p:spTgt spid="1966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66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96611">
                                            <p:txEl>
                                              <p:pRg st="5" end="5"/>
                                            </p:txEl>
                                          </p:spTgt>
                                        </p:tgtEl>
                                        <p:attrNameLst>
                                          <p:attrName>style.visibility</p:attrName>
                                        </p:attrNameLst>
                                      </p:cBhvr>
                                      <p:to>
                                        <p:strVal val="visible"/>
                                      </p:to>
                                    </p:set>
                                    <p:anim calcmode="lin" valueType="num">
                                      <p:cBhvr additive="base">
                                        <p:cTn id="37" dur="500" fill="hold"/>
                                        <p:tgtEl>
                                          <p:spTgt spid="1966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66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96611">
                                            <p:txEl>
                                              <p:pRg st="6" end="6"/>
                                            </p:txEl>
                                          </p:spTgt>
                                        </p:tgtEl>
                                        <p:attrNameLst>
                                          <p:attrName>style.visibility</p:attrName>
                                        </p:attrNameLst>
                                      </p:cBhvr>
                                      <p:to>
                                        <p:strVal val="visible"/>
                                      </p:to>
                                    </p:set>
                                    <p:anim calcmode="lin" valueType="num">
                                      <p:cBhvr additive="base">
                                        <p:cTn id="43" dur="500" fill="hold"/>
                                        <p:tgtEl>
                                          <p:spTgt spid="19661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66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571500" indent="-571500" algn="l">
              <a:buFont typeface="Arial" pitchFamily="34" charset="0"/>
              <a:buChar char="•"/>
            </a:pPr>
            <a:r>
              <a:rPr lang="en-US" sz="3600" dirty="0" smtClean="0"/>
              <a:t>Spatiality</a:t>
            </a:r>
          </a:p>
          <a:p>
            <a:pPr marL="571500" indent="-571500" algn="l">
              <a:buFont typeface="Arial" pitchFamily="34" charset="0"/>
              <a:buChar char="•"/>
            </a:pPr>
            <a:r>
              <a:rPr lang="en-US" sz="3600" dirty="0" smtClean="0"/>
              <a:t>Corporeality </a:t>
            </a:r>
          </a:p>
          <a:p>
            <a:pPr marL="571500" indent="-571500" algn="l">
              <a:buFont typeface="Arial" pitchFamily="34" charset="0"/>
              <a:buChar char="•"/>
            </a:pPr>
            <a:r>
              <a:rPr lang="en-US" sz="3600" dirty="0" err="1" smtClean="0"/>
              <a:t>Realtionality</a:t>
            </a:r>
            <a:endParaRPr lang="en-US" sz="3600" dirty="0" smtClean="0"/>
          </a:p>
          <a:p>
            <a:pPr marL="571500" indent="-571500" algn="l">
              <a:buFont typeface="Arial" pitchFamily="34" charset="0"/>
              <a:buChar char="•"/>
            </a:pPr>
            <a:r>
              <a:rPr lang="en-US" sz="3600" dirty="0" smtClean="0"/>
              <a:t>Temporality</a:t>
            </a:r>
            <a:endParaRPr lang="en-US" sz="3600" dirty="0"/>
          </a:p>
        </p:txBody>
      </p:sp>
      <p:sp>
        <p:nvSpPr>
          <p:cNvPr id="3" name="Title 2"/>
          <p:cNvSpPr>
            <a:spLocks noGrp="1"/>
          </p:cNvSpPr>
          <p:nvPr>
            <p:ph type="title"/>
          </p:nvPr>
        </p:nvSpPr>
        <p:spPr>
          <a:xfrm>
            <a:off x="2209800" y="228600"/>
            <a:ext cx="4114800" cy="701040"/>
          </a:xfrm>
        </p:spPr>
        <p:txBody>
          <a:bodyPr/>
          <a:lstStyle/>
          <a:p>
            <a:r>
              <a:rPr lang="en-US" dirty="0" smtClean="0"/>
              <a:t>What </a:t>
            </a:r>
            <a:r>
              <a:rPr lang="en-US" dirty="0" err="1" smtClean="0"/>
              <a:t>aRe</a:t>
            </a:r>
            <a:r>
              <a:rPr lang="en-US" dirty="0" smtClean="0"/>
              <a:t> the Issues </a:t>
            </a:r>
            <a:endParaRPr lang="en-US" dirty="0"/>
          </a:p>
        </p:txBody>
      </p:sp>
    </p:spTree>
    <p:extLst>
      <p:ext uri="{BB962C8B-B14F-4D97-AF65-F5344CB8AC3E}">
        <p14:creationId xmlns:p14="http://schemas.microsoft.com/office/powerpoint/2010/main" val="330797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anim calcmode="lin" valueType="num">
                                      <p:cBhvr>
                                        <p:cTn id="1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anim calcmode="lin" valueType="num">
                                      <p:cBhvr>
                                        <p:cTn id="2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500"/>
                                        <p:tgtEl>
                                          <p:spTgt spid="2">
                                            <p:txEl>
                                              <p:pRg st="3" end="3"/>
                                            </p:txEl>
                                          </p:spTgt>
                                        </p:tgtEl>
                                      </p:cBhvr>
                                    </p:animEffect>
                                    <p:anim calcmode="lin" valueType="num">
                                      <p:cBhvr>
                                        <p:cTn id="2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905000"/>
            <a:ext cx="8229600" cy="4572000"/>
          </a:xfrm>
        </p:spPr>
        <p:txBody>
          <a:bodyPr>
            <a:normAutofit/>
          </a:bodyPr>
          <a:lstStyle/>
          <a:p>
            <a:pPr algn="l"/>
            <a:endParaRPr lang="en-US" dirty="0"/>
          </a:p>
          <a:p>
            <a:pPr algn="l"/>
            <a:r>
              <a:rPr lang="en-US" sz="2800" b="1" dirty="0" smtClean="0"/>
              <a:t>Growth is about letting go of the known</a:t>
            </a:r>
          </a:p>
          <a:p>
            <a:pPr algn="l"/>
            <a:endParaRPr lang="en-US" sz="2800" b="1" dirty="0"/>
          </a:p>
          <a:p>
            <a:pPr algn="l"/>
            <a:r>
              <a:rPr lang="en-US" sz="2800" b="1" dirty="0" smtClean="0"/>
              <a:t>All change, good or bad, involves loss</a:t>
            </a:r>
          </a:p>
          <a:p>
            <a:pPr algn="l"/>
            <a:endParaRPr lang="en-US" sz="2800" b="1" dirty="0"/>
          </a:p>
          <a:p>
            <a:pPr algn="l"/>
            <a:r>
              <a:rPr lang="en-US" sz="2800" b="1" dirty="0" smtClean="0"/>
              <a:t>Loss is a clear metaphor for counseling-the process we want for our students</a:t>
            </a:r>
          </a:p>
          <a:p>
            <a:pPr algn="l"/>
            <a:endParaRPr lang="en-US" sz="2800" b="1" dirty="0"/>
          </a:p>
          <a:p>
            <a:pPr algn="l"/>
            <a:r>
              <a:rPr lang="en-US" sz="2800" b="1" dirty="0" smtClean="0"/>
              <a:t>Loss, like counseling, takes time</a:t>
            </a:r>
          </a:p>
          <a:p>
            <a:pPr algn="l"/>
            <a:endParaRPr lang="en-US" b="1" dirty="0"/>
          </a:p>
        </p:txBody>
      </p:sp>
      <p:sp>
        <p:nvSpPr>
          <p:cNvPr id="3" name="Title 2"/>
          <p:cNvSpPr>
            <a:spLocks noGrp="1"/>
          </p:cNvSpPr>
          <p:nvPr>
            <p:ph type="title"/>
          </p:nvPr>
        </p:nvSpPr>
        <p:spPr/>
        <p:txBody>
          <a:bodyPr>
            <a:normAutofit/>
          </a:bodyPr>
          <a:lstStyle/>
          <a:p>
            <a:r>
              <a:rPr lang="en-US" dirty="0" smtClean="0"/>
              <a:t>Counseling is almost always about Loss</a:t>
            </a:r>
            <a:endParaRPr lang="en-US" dirty="0"/>
          </a:p>
        </p:txBody>
      </p:sp>
    </p:spTree>
    <p:extLst>
      <p:ext uri="{BB962C8B-B14F-4D97-AF65-F5344CB8AC3E}">
        <p14:creationId xmlns:p14="http://schemas.microsoft.com/office/powerpoint/2010/main" val="5666499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2667000" y="58738"/>
            <a:ext cx="6019800" cy="634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600" dirty="0"/>
              <a:t>Four Tasks </a:t>
            </a:r>
            <a:r>
              <a:rPr lang="en-US" sz="3600" dirty="0" smtClean="0"/>
              <a:t>of Mourning</a:t>
            </a:r>
            <a:endParaRPr lang="en-US" sz="3600" dirty="0"/>
          </a:p>
          <a:p>
            <a:endParaRPr lang="en-US" dirty="0"/>
          </a:p>
          <a:p>
            <a:endParaRPr lang="en-US" dirty="0" smtClean="0"/>
          </a:p>
          <a:p>
            <a:endParaRPr lang="en-US" dirty="0"/>
          </a:p>
          <a:p>
            <a:endParaRPr lang="en-US" dirty="0" smtClean="0"/>
          </a:p>
          <a:p>
            <a:endParaRPr lang="en-US" dirty="0" smtClean="0"/>
          </a:p>
          <a:p>
            <a:pPr marL="457200" indent="-457200">
              <a:buFont typeface="+mj-lt"/>
              <a:buAutoNum type="arabicPeriod"/>
            </a:pPr>
            <a:r>
              <a:rPr lang="en-US" sz="2800" b="1" dirty="0" smtClean="0"/>
              <a:t>To accept the  reality </a:t>
            </a:r>
            <a:r>
              <a:rPr lang="en-US" sz="2800" b="1" dirty="0"/>
              <a:t>of the </a:t>
            </a:r>
            <a:r>
              <a:rPr lang="en-US" sz="2800" b="1" dirty="0" smtClean="0"/>
              <a:t>loss</a:t>
            </a:r>
            <a:endParaRPr lang="en-US" sz="2800" b="1" dirty="0"/>
          </a:p>
          <a:p>
            <a:pPr marL="457200" indent="-457200">
              <a:buFont typeface="+mj-lt"/>
              <a:buAutoNum type="arabicPeriod"/>
            </a:pPr>
            <a:endParaRPr lang="en-US" sz="2800" b="1" dirty="0"/>
          </a:p>
          <a:p>
            <a:pPr marL="457200" indent="-457200">
              <a:buFont typeface="+mj-lt"/>
              <a:buAutoNum type="arabicPeriod"/>
            </a:pPr>
            <a:r>
              <a:rPr lang="en-US" sz="2800" b="1" dirty="0" smtClean="0"/>
              <a:t>To </a:t>
            </a:r>
            <a:r>
              <a:rPr lang="en-US" sz="2800" b="1" dirty="0"/>
              <a:t>w</a:t>
            </a:r>
            <a:r>
              <a:rPr lang="en-US" sz="2800" b="1" dirty="0" smtClean="0"/>
              <a:t>ork through the Pain and the  </a:t>
            </a:r>
            <a:r>
              <a:rPr lang="en-US" sz="2800" b="1" dirty="0"/>
              <a:t>Grief</a:t>
            </a:r>
          </a:p>
          <a:p>
            <a:pPr marL="457200" indent="-457200">
              <a:buFont typeface="+mj-lt"/>
              <a:buAutoNum type="arabicPeriod"/>
            </a:pPr>
            <a:endParaRPr lang="en-US" sz="2800" b="1" dirty="0"/>
          </a:p>
          <a:p>
            <a:pPr marL="457200" indent="-457200">
              <a:buFont typeface="+mj-lt"/>
              <a:buAutoNum type="arabicPeriod"/>
            </a:pPr>
            <a:r>
              <a:rPr lang="en-US" sz="2800" b="1" dirty="0" smtClean="0"/>
              <a:t>To adjust to an environment in which the deceased is missing  </a:t>
            </a:r>
          </a:p>
          <a:p>
            <a:r>
              <a:rPr lang="en-US" sz="2800" b="1" dirty="0" smtClean="0"/>
              <a:t>	</a:t>
            </a:r>
            <a:endParaRPr lang="en-US" sz="2800" b="1" dirty="0"/>
          </a:p>
          <a:p>
            <a:r>
              <a:rPr lang="en-US" sz="2800" b="1" dirty="0" smtClean="0"/>
              <a:t>4.  To emotionally relocate the   	deceased and move on.</a:t>
            </a:r>
            <a:endParaRPr lang="en-US" sz="2800" b="1" dirty="0"/>
          </a:p>
        </p:txBody>
      </p:sp>
      <p:pic>
        <p:nvPicPr>
          <p:cNvPr id="1740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28800"/>
            <a:ext cx="2438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633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0">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Case study</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09800"/>
            <a:ext cx="4184499"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4633" y="1824037"/>
            <a:ext cx="10668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9298" y="4626722"/>
            <a:ext cx="1682901" cy="2078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8761" y="4849890"/>
            <a:ext cx="16002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3784" y="2743200"/>
            <a:ext cx="107632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67502" y="1447800"/>
            <a:ext cx="1748890"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24646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8600" y="1371600"/>
            <a:ext cx="8763000" cy="5410200"/>
          </a:xfrm>
        </p:spPr>
        <p:txBody>
          <a:bodyPr>
            <a:normAutofit lnSpcReduction="10000"/>
          </a:bodyPr>
          <a:lstStyle/>
          <a:p>
            <a:pPr algn="l"/>
            <a:r>
              <a:rPr lang="en-US" sz="2400" dirty="0" smtClean="0"/>
              <a:t>Discuss a bereaved student/adult  with whom you have worked.</a:t>
            </a:r>
          </a:p>
          <a:p>
            <a:pPr algn="l"/>
            <a:endParaRPr lang="en-US" sz="2400" dirty="0" smtClean="0"/>
          </a:p>
          <a:p>
            <a:pPr marL="457200" indent="-457200" algn="l">
              <a:buFont typeface="+mj-lt"/>
              <a:buAutoNum type="arabicPeriod"/>
            </a:pPr>
            <a:r>
              <a:rPr lang="en-US" sz="2400" dirty="0" smtClean="0"/>
              <a:t>Briefly describe the loss</a:t>
            </a:r>
          </a:p>
          <a:p>
            <a:pPr marL="457200" indent="-457200" algn="l">
              <a:buFont typeface="+mj-lt"/>
              <a:buAutoNum type="arabicPeriod"/>
            </a:pPr>
            <a:endParaRPr lang="en-US" sz="2400" dirty="0"/>
          </a:p>
          <a:p>
            <a:pPr marL="457200" indent="-457200" algn="l">
              <a:buFont typeface="+mj-lt"/>
              <a:buAutoNum type="arabicPeriod"/>
            </a:pPr>
            <a:r>
              <a:rPr lang="en-US" sz="2400" dirty="0" smtClean="0"/>
              <a:t>What was your  relationship to the student/adult?</a:t>
            </a:r>
          </a:p>
          <a:p>
            <a:pPr marL="457200" indent="-457200" algn="l">
              <a:buFont typeface="+mj-lt"/>
              <a:buAutoNum type="arabicPeriod"/>
            </a:pPr>
            <a:endParaRPr lang="en-US" sz="2400" dirty="0"/>
          </a:p>
          <a:p>
            <a:pPr marL="457200" indent="-457200" algn="l">
              <a:buFont typeface="+mj-lt"/>
              <a:buAutoNum type="arabicPeriod"/>
            </a:pPr>
            <a:r>
              <a:rPr lang="en-US" sz="2400" dirty="0" smtClean="0"/>
              <a:t>Identify any special circumstances around the death.</a:t>
            </a:r>
          </a:p>
          <a:p>
            <a:pPr marL="457200" indent="-457200" algn="l">
              <a:buFont typeface="+mj-lt"/>
              <a:buAutoNum type="arabicPeriod"/>
            </a:pPr>
            <a:endParaRPr lang="en-US" sz="2400" dirty="0"/>
          </a:p>
          <a:p>
            <a:pPr marL="457200" indent="-457200" algn="l">
              <a:buFont typeface="+mj-lt"/>
              <a:buAutoNum type="arabicPeriod"/>
            </a:pPr>
            <a:r>
              <a:rPr lang="en-US" sz="2400" dirty="0" smtClean="0"/>
              <a:t>Locate the grieving student on the Four Tasks of Grieving scale. Tell how you made this assessment. </a:t>
            </a:r>
          </a:p>
          <a:p>
            <a:pPr algn="l"/>
            <a:endParaRPr lang="en-US" sz="2400" dirty="0"/>
          </a:p>
          <a:p>
            <a:pPr algn="l"/>
            <a:r>
              <a:rPr lang="en-US" dirty="0" smtClean="0"/>
              <a:t>1_____________________2_______________3_________________4</a:t>
            </a:r>
          </a:p>
          <a:p>
            <a:pPr algn="l"/>
            <a:r>
              <a:rPr lang="en-US" sz="1400" dirty="0" smtClean="0"/>
              <a:t>Accept reality	                 Grief and Pain	    Adjust	           Emotionally relocate</a:t>
            </a:r>
            <a:endParaRPr lang="en-US" sz="1400" dirty="0"/>
          </a:p>
        </p:txBody>
      </p:sp>
      <p:sp>
        <p:nvSpPr>
          <p:cNvPr id="3" name="Title 2"/>
          <p:cNvSpPr>
            <a:spLocks noGrp="1"/>
          </p:cNvSpPr>
          <p:nvPr>
            <p:ph type="title"/>
          </p:nvPr>
        </p:nvSpPr>
        <p:spPr>
          <a:xfrm>
            <a:off x="2438400" y="304800"/>
            <a:ext cx="4114800" cy="701040"/>
          </a:xfrm>
        </p:spPr>
        <p:txBody>
          <a:bodyPr/>
          <a:lstStyle/>
          <a:p>
            <a:r>
              <a:rPr lang="en-US" dirty="0" smtClean="0"/>
              <a:t>Small group discussion</a:t>
            </a:r>
            <a:endParaRPr lang="en-US" dirty="0"/>
          </a:p>
        </p:txBody>
      </p:sp>
    </p:spTree>
    <p:extLst>
      <p:ext uri="{BB962C8B-B14F-4D97-AF65-F5344CB8AC3E}">
        <p14:creationId xmlns:p14="http://schemas.microsoft.com/office/powerpoint/2010/main" val="31256566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52400" y="1371600"/>
            <a:ext cx="8534400" cy="5334000"/>
          </a:xfrm>
        </p:spPr>
        <p:txBody>
          <a:bodyPr>
            <a:normAutofit fontScale="77500" lnSpcReduction="20000"/>
          </a:bodyPr>
          <a:lstStyle/>
          <a:p>
            <a:pPr algn="l"/>
            <a:endParaRPr lang="en-US" dirty="0"/>
          </a:p>
          <a:p>
            <a:r>
              <a:rPr lang="en-US" sz="2900" dirty="0" smtClean="0"/>
              <a:t>Person gives </a:t>
            </a:r>
            <a:r>
              <a:rPr lang="en-US" sz="2900" dirty="0"/>
              <a:t>details of loss by answering WHO, WHAT, WHERE, WHEN </a:t>
            </a:r>
            <a:r>
              <a:rPr lang="en-US" sz="2900" dirty="0" smtClean="0"/>
              <a:t>Questions</a:t>
            </a:r>
          </a:p>
          <a:p>
            <a:endParaRPr lang="en-US" sz="2900" dirty="0" smtClean="0"/>
          </a:p>
          <a:p>
            <a:pPr algn="l"/>
            <a:r>
              <a:rPr lang="en-US" sz="2900" dirty="0" smtClean="0"/>
              <a:t>• Clients </a:t>
            </a:r>
            <a:r>
              <a:rPr lang="en-US" sz="2900" dirty="0"/>
              <a:t>tell how they learned about death.</a:t>
            </a:r>
          </a:p>
          <a:p>
            <a:pPr algn="l"/>
            <a:r>
              <a:rPr lang="en-US" sz="2900" dirty="0" smtClean="0"/>
              <a:t>• Clients </a:t>
            </a:r>
            <a:r>
              <a:rPr lang="en-US" sz="2900" dirty="0"/>
              <a:t>define the relationship they has with deceased</a:t>
            </a:r>
          </a:p>
          <a:p>
            <a:pPr algn="l"/>
            <a:r>
              <a:rPr lang="en-US" sz="2900" dirty="0" smtClean="0"/>
              <a:t>• Clients </a:t>
            </a:r>
            <a:r>
              <a:rPr lang="en-US" sz="2900" dirty="0"/>
              <a:t>explain communications from family/friends, i.e., How was he </a:t>
            </a:r>
            <a:r>
              <a:rPr lang="en-US" sz="2900" dirty="0" smtClean="0"/>
              <a:t>    	informed</a:t>
            </a:r>
            <a:r>
              <a:rPr lang="en-US" sz="2900" dirty="0"/>
              <a:t>?</a:t>
            </a:r>
          </a:p>
          <a:p>
            <a:pPr algn="l"/>
            <a:r>
              <a:rPr lang="en-US" sz="2900" dirty="0" smtClean="0"/>
              <a:t>• Others </a:t>
            </a:r>
            <a:r>
              <a:rPr lang="en-US" sz="2900" dirty="0"/>
              <a:t>must understand the </a:t>
            </a:r>
            <a:r>
              <a:rPr lang="en-US" sz="2900" dirty="0" smtClean="0"/>
              <a:t>bereaves’ </a:t>
            </a:r>
            <a:r>
              <a:rPr lang="en-US" sz="2900" b="1" dirty="0"/>
              <a:t>need to retell his loss story.</a:t>
            </a:r>
          </a:p>
          <a:p>
            <a:pPr marL="342900" indent="-342900" algn="l">
              <a:buFont typeface="Arial" pitchFamily="34" charset="0"/>
              <a:buChar char="•"/>
            </a:pPr>
            <a:endParaRPr lang="en-US" sz="2900" dirty="0"/>
          </a:p>
          <a:p>
            <a:pPr marL="342900" indent="-342900" algn="l">
              <a:buFont typeface="Arial" pitchFamily="34" charset="0"/>
              <a:buChar char="•"/>
            </a:pPr>
            <a:r>
              <a:rPr lang="en-US" sz="2900" b="1" dirty="0"/>
              <a:t>STRATEGIES</a:t>
            </a:r>
          </a:p>
          <a:p>
            <a:pPr algn="l"/>
            <a:r>
              <a:rPr lang="en-US" sz="2900" dirty="0" smtClean="0"/>
              <a:t>• Ask </a:t>
            </a:r>
            <a:r>
              <a:rPr lang="en-US" sz="2900" dirty="0"/>
              <a:t>for pictures and ask them to tell you about them</a:t>
            </a:r>
          </a:p>
          <a:p>
            <a:pPr algn="l"/>
            <a:r>
              <a:rPr lang="en-US" sz="2900" dirty="0" smtClean="0"/>
              <a:t>• Discuss </a:t>
            </a:r>
            <a:r>
              <a:rPr lang="en-US" sz="2900" dirty="0"/>
              <a:t>the differences between knowing and accepting </a:t>
            </a:r>
          </a:p>
          <a:p>
            <a:pPr algn="l"/>
            <a:r>
              <a:rPr lang="en-US" sz="2900" dirty="0" smtClean="0"/>
              <a:t>• Ask </a:t>
            </a:r>
            <a:r>
              <a:rPr lang="en-US" sz="2900" dirty="0"/>
              <a:t>client to describe some reactions, e.g., </a:t>
            </a:r>
            <a:r>
              <a:rPr lang="en-US" sz="2900" dirty="0" smtClean="0"/>
              <a:t>search</a:t>
            </a:r>
            <a:endParaRPr lang="en-US" sz="2900" dirty="0"/>
          </a:p>
          <a:p>
            <a:pPr algn="l"/>
            <a:r>
              <a:rPr lang="en-US" sz="2900" dirty="0" smtClean="0"/>
              <a:t>• Explore </a:t>
            </a:r>
            <a:r>
              <a:rPr lang="en-US" sz="2900" dirty="0"/>
              <a:t>themes of numbness, shock, unreality </a:t>
            </a:r>
          </a:p>
          <a:p>
            <a:endParaRPr lang="en-US" sz="2900" dirty="0"/>
          </a:p>
        </p:txBody>
      </p:sp>
      <p:sp>
        <p:nvSpPr>
          <p:cNvPr id="3" name="Title 2"/>
          <p:cNvSpPr>
            <a:spLocks noGrp="1"/>
          </p:cNvSpPr>
          <p:nvPr>
            <p:ph type="title"/>
          </p:nvPr>
        </p:nvSpPr>
        <p:spPr>
          <a:xfrm>
            <a:off x="1524000" y="228600"/>
            <a:ext cx="5715000" cy="914400"/>
          </a:xfrm>
        </p:spPr>
        <p:txBody>
          <a:bodyPr>
            <a:normAutofit/>
          </a:bodyPr>
          <a:lstStyle/>
          <a:p>
            <a:r>
              <a:rPr lang="en-US" dirty="0">
                <a:solidFill>
                  <a:srgbClr val="FF0000"/>
                </a:solidFill>
              </a:rPr>
              <a:t>Task 1 </a:t>
            </a:r>
            <a:r>
              <a:rPr lang="en-US" dirty="0" smtClean="0">
                <a:solidFill>
                  <a:srgbClr val="FF0000"/>
                </a:solidFill>
              </a:rPr>
              <a:t/>
            </a:r>
            <a:br>
              <a:rPr lang="en-US" dirty="0" smtClean="0">
                <a:solidFill>
                  <a:srgbClr val="FF0000"/>
                </a:solidFill>
              </a:rPr>
            </a:br>
            <a:r>
              <a:rPr lang="en-US" dirty="0" smtClean="0">
                <a:solidFill>
                  <a:srgbClr val="FF0000"/>
                </a:solidFill>
              </a:rPr>
              <a:t>To </a:t>
            </a:r>
            <a:r>
              <a:rPr lang="en-US" dirty="0">
                <a:solidFill>
                  <a:srgbClr val="FF0000"/>
                </a:solidFill>
              </a:rPr>
              <a:t>accept the  reality of the </a:t>
            </a:r>
            <a:r>
              <a:rPr lang="en-US" dirty="0" smtClean="0">
                <a:solidFill>
                  <a:srgbClr val="FF0000"/>
                </a:solidFill>
              </a:rPr>
              <a:t>loss</a:t>
            </a:r>
            <a:endParaRPr lang="en-US" dirty="0">
              <a:solidFill>
                <a:srgbClr val="FF0000"/>
              </a:solidFill>
            </a:endParaRPr>
          </a:p>
        </p:txBody>
      </p:sp>
    </p:spTree>
    <p:extLst>
      <p:ext uri="{BB962C8B-B14F-4D97-AF65-F5344CB8AC3E}">
        <p14:creationId xmlns:p14="http://schemas.microsoft.com/office/powerpoint/2010/main" val="217706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anim calcmode="lin" valueType="num">
                                      <p:cBhvr additive="base">
                                        <p:cTn id="17" dur="500" fill="hold"/>
                                        <p:tgtEl>
                                          <p:spTgt spid="2">
                                            <p:txEl>
                                              <p:pRg st="8" end="8"/>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
                                            <p:txEl>
                                              <p:pRg st="8" end="8"/>
                                            </p:txEl>
                                          </p:spTgt>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anim calcmode="lin" valueType="num">
                                      <p:cBhvr additive="base">
                                        <p:cTn id="21" dur="500" fill="hold"/>
                                        <p:tgtEl>
                                          <p:spTgt spid="2">
                                            <p:txEl>
                                              <p:pRg st="9" end="9"/>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
                                            <p:txEl>
                                              <p:pRg st="9" end="9"/>
                                            </p:txEl>
                                          </p:spTgt>
                                        </p:tgtEl>
                                        <p:attrNameLst>
                                          <p:attrName>ppt_y</p:attrName>
                                        </p:attrNameLst>
                                      </p:cBhvr>
                                      <p:tavLst>
                                        <p:tav tm="0">
                                          <p:val>
                                            <p:strVal val="0-#ppt_h/2"/>
                                          </p:val>
                                        </p:tav>
                                        <p:tav tm="100000">
                                          <p:val>
                                            <p:strVal val="#ppt_y"/>
                                          </p:val>
                                        </p:tav>
                                      </p:tavLst>
                                    </p:anim>
                                  </p:childTnLst>
                                </p:cTn>
                              </p:par>
                              <p:par>
                                <p:cTn id="23" presetID="2" presetClass="entr" presetSubtype="3" fill="hold" nodeType="with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anim calcmode="lin" valueType="num">
                                      <p:cBhvr additive="base">
                                        <p:cTn id="25" dur="500" fill="hold"/>
                                        <p:tgtEl>
                                          <p:spTgt spid="2">
                                            <p:txEl>
                                              <p:pRg st="10" end="1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10" end="10"/>
                                            </p:txEl>
                                          </p:spTgt>
                                        </p:tgtEl>
                                        <p:attrNameLst>
                                          <p:attrName>ppt_y</p:attrName>
                                        </p:attrNameLst>
                                      </p:cBhvr>
                                      <p:tavLst>
                                        <p:tav tm="0">
                                          <p:val>
                                            <p:strVal val="0-#ppt_h/2"/>
                                          </p:val>
                                        </p:tav>
                                        <p:tav tm="100000">
                                          <p:val>
                                            <p:strVal val="#ppt_y"/>
                                          </p:val>
                                        </p:tav>
                                      </p:tavLst>
                                    </p:anim>
                                  </p:childTnLst>
                                </p:cTn>
                              </p:par>
                              <p:par>
                                <p:cTn id="27" presetID="2" presetClass="entr" presetSubtype="3" fill="hold"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anim calcmode="lin" valueType="num">
                                      <p:cBhvr additive="base">
                                        <p:cTn id="29" dur="500" fill="hold"/>
                                        <p:tgtEl>
                                          <p:spTgt spid="2">
                                            <p:txEl>
                                              <p:pRg st="11" end="11"/>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
                                            <p:txEl>
                                              <p:pRg st="11" end="11"/>
                                            </p:txEl>
                                          </p:spTgt>
                                        </p:tgtEl>
                                        <p:attrNameLst>
                                          <p:attrName>ppt_y</p:attrName>
                                        </p:attrNameLst>
                                      </p:cBhvr>
                                      <p:tavLst>
                                        <p:tav tm="0">
                                          <p:val>
                                            <p:strVal val="0-#ppt_h/2"/>
                                          </p:val>
                                        </p:tav>
                                        <p:tav tm="100000">
                                          <p:val>
                                            <p:strVal val="#ppt_y"/>
                                          </p:val>
                                        </p:tav>
                                      </p:tavLst>
                                    </p:anim>
                                  </p:childTnLst>
                                </p:cTn>
                              </p:par>
                              <p:par>
                                <p:cTn id="31" presetID="2" presetClass="entr" presetSubtype="3" fill="hold" nodeType="withEffect">
                                  <p:stCondLst>
                                    <p:cond delay="0"/>
                                  </p:stCondLst>
                                  <p:childTnLst>
                                    <p:set>
                                      <p:cBhvr>
                                        <p:cTn id="32" dur="1" fill="hold">
                                          <p:stCondLst>
                                            <p:cond delay="0"/>
                                          </p:stCondLst>
                                        </p:cTn>
                                        <p:tgtEl>
                                          <p:spTgt spid="2">
                                            <p:txEl>
                                              <p:pRg st="12" end="12"/>
                                            </p:txEl>
                                          </p:spTgt>
                                        </p:tgtEl>
                                        <p:attrNameLst>
                                          <p:attrName>style.visibility</p:attrName>
                                        </p:attrNameLst>
                                      </p:cBhvr>
                                      <p:to>
                                        <p:strVal val="visible"/>
                                      </p:to>
                                    </p:set>
                                    <p:anim calcmode="lin" valueType="num">
                                      <p:cBhvr additive="base">
                                        <p:cTn id="33" dur="500" fill="hold"/>
                                        <p:tgtEl>
                                          <p:spTgt spid="2">
                                            <p:txEl>
                                              <p:pRg st="12" end="12"/>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
                                            <p:txEl>
                                              <p:pRg st="12" end="1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52400" y="1524000"/>
            <a:ext cx="8915400" cy="5181600"/>
          </a:xfrm>
        </p:spPr>
        <p:txBody>
          <a:bodyPr>
            <a:normAutofit lnSpcReduction="10000"/>
          </a:bodyPr>
          <a:lstStyle/>
          <a:p>
            <a:pPr marL="342900" indent="-342900" algn="l">
              <a:buFont typeface="Arial" pitchFamily="34" charset="0"/>
              <a:buChar char="•"/>
            </a:pPr>
            <a:r>
              <a:rPr lang="en-US" sz="2400" dirty="0"/>
              <a:t>Ask for pictures and ask them to tell you about them</a:t>
            </a:r>
          </a:p>
          <a:p>
            <a:pPr marL="342900" indent="-342900" algn="l">
              <a:buFont typeface="Arial" pitchFamily="34" charset="0"/>
              <a:buChar char="•"/>
            </a:pPr>
            <a:r>
              <a:rPr lang="en-US" sz="2400" dirty="0" smtClean="0"/>
              <a:t>Invite </a:t>
            </a:r>
            <a:r>
              <a:rPr lang="en-US" sz="2400" dirty="0"/>
              <a:t>them to use </a:t>
            </a:r>
            <a:r>
              <a:rPr lang="en-US" sz="2400" dirty="0" smtClean="0"/>
              <a:t>art/music/movement  </a:t>
            </a:r>
            <a:r>
              <a:rPr lang="en-US" sz="2400" dirty="0"/>
              <a:t>to express their feelings</a:t>
            </a:r>
          </a:p>
          <a:p>
            <a:pPr marL="342900" indent="-342900" algn="l">
              <a:buFont typeface="Arial" pitchFamily="34" charset="0"/>
              <a:buChar char="•"/>
            </a:pPr>
            <a:r>
              <a:rPr lang="en-US" sz="2400" dirty="0" smtClean="0"/>
              <a:t>Engage </a:t>
            </a:r>
            <a:r>
              <a:rPr lang="en-US" sz="2400" dirty="0"/>
              <a:t>them in a discussion of angry feelings towards deceased loved one and others, e.g., family, professionals, lawyers, police, hospital staff,  etc.</a:t>
            </a:r>
          </a:p>
          <a:p>
            <a:pPr marL="342900" indent="-342900" algn="l">
              <a:buFont typeface="Arial" pitchFamily="34" charset="0"/>
              <a:buChar char="•"/>
            </a:pPr>
            <a:r>
              <a:rPr lang="en-US" sz="2400" dirty="0" smtClean="0"/>
              <a:t>Explore </a:t>
            </a:r>
            <a:r>
              <a:rPr lang="en-US" sz="2400" dirty="0"/>
              <a:t>themes of fear and </a:t>
            </a:r>
            <a:r>
              <a:rPr lang="en-US" sz="2400" dirty="0" smtClean="0"/>
              <a:t>anxiety (Role play)</a:t>
            </a:r>
            <a:r>
              <a:rPr lang="en-US" sz="2400" dirty="0"/>
              <a:t>	</a:t>
            </a:r>
            <a:endParaRPr lang="en-US" sz="2400" dirty="0" smtClean="0"/>
          </a:p>
          <a:p>
            <a:pPr marL="342900" indent="-342900" algn="l">
              <a:buFont typeface="Arial" pitchFamily="34" charset="0"/>
              <a:buChar char="•"/>
            </a:pPr>
            <a:r>
              <a:rPr lang="en-US" sz="2400" dirty="0" smtClean="0"/>
              <a:t>Examine </a:t>
            </a:r>
            <a:r>
              <a:rPr lang="en-US" sz="2400" dirty="0"/>
              <a:t>and question </a:t>
            </a:r>
            <a:r>
              <a:rPr lang="en-US" sz="2400" dirty="0" smtClean="0"/>
              <a:t>guilt and shame- </a:t>
            </a:r>
            <a:r>
              <a:rPr lang="en-US" sz="2400" dirty="0"/>
              <a:t>reasonable </a:t>
            </a:r>
            <a:r>
              <a:rPr lang="en-US" sz="2400" dirty="0" err="1"/>
              <a:t>vs</a:t>
            </a:r>
            <a:r>
              <a:rPr lang="en-US" sz="2400" dirty="0"/>
              <a:t> </a:t>
            </a:r>
            <a:r>
              <a:rPr lang="en-US" sz="2400" dirty="0" smtClean="0"/>
              <a:t>unreasonable (cognitive disputing) </a:t>
            </a:r>
            <a:endParaRPr lang="en-US" sz="2400" dirty="0"/>
          </a:p>
          <a:p>
            <a:pPr marL="342900" indent="-342900" algn="l">
              <a:buFont typeface="Arial" pitchFamily="34" charset="0"/>
              <a:buChar char="•"/>
            </a:pPr>
            <a:r>
              <a:rPr lang="en-US" sz="2400" dirty="0" smtClean="0"/>
              <a:t>Probe </a:t>
            </a:r>
            <a:r>
              <a:rPr lang="en-US" sz="2400" dirty="0"/>
              <a:t>for reactive depression and look for a history of depression which might be triggered by </a:t>
            </a:r>
            <a:r>
              <a:rPr lang="en-US" sz="2400" dirty="0" smtClean="0"/>
              <a:t>loss (Question with care) </a:t>
            </a:r>
            <a:endParaRPr lang="en-US" sz="2400" dirty="0"/>
          </a:p>
          <a:p>
            <a:pPr marL="342900" indent="-342900" algn="l">
              <a:buFont typeface="Arial" pitchFamily="34" charset="0"/>
              <a:buChar char="•"/>
            </a:pPr>
            <a:r>
              <a:rPr lang="en-US" sz="2400" dirty="0" smtClean="0"/>
              <a:t>Explore </a:t>
            </a:r>
            <a:r>
              <a:rPr lang="en-US" sz="2400" dirty="0"/>
              <a:t>interpersonal complications which may have been worsened by death, e.g., </a:t>
            </a:r>
            <a:r>
              <a:rPr lang="en-US" sz="2400" dirty="0" smtClean="0"/>
              <a:t>blame </a:t>
            </a:r>
            <a:endParaRPr lang="en-US" sz="2400" dirty="0"/>
          </a:p>
          <a:p>
            <a:pPr marL="342900" indent="-342900" algn="l">
              <a:buFont typeface="Arial" pitchFamily="34" charset="0"/>
              <a:buChar char="•"/>
            </a:pPr>
            <a:r>
              <a:rPr lang="en-US" sz="2400" b="1" dirty="0"/>
              <a:t>N</a:t>
            </a:r>
            <a:r>
              <a:rPr lang="en-US" sz="2400" b="1" dirty="0" smtClean="0"/>
              <a:t>ormalize</a:t>
            </a:r>
            <a:r>
              <a:rPr lang="en-US" sz="2400" dirty="0" smtClean="0"/>
              <a:t> </a:t>
            </a:r>
            <a:r>
              <a:rPr lang="en-US" sz="2400" dirty="0"/>
              <a:t>these reactions as part of the grief process</a:t>
            </a:r>
          </a:p>
          <a:p>
            <a:endParaRPr lang="en-US" dirty="0"/>
          </a:p>
          <a:p>
            <a:endParaRPr lang="en-US" dirty="0"/>
          </a:p>
        </p:txBody>
      </p:sp>
      <p:sp>
        <p:nvSpPr>
          <p:cNvPr id="3" name="Title 2"/>
          <p:cNvSpPr>
            <a:spLocks noGrp="1"/>
          </p:cNvSpPr>
          <p:nvPr>
            <p:ph type="title"/>
          </p:nvPr>
        </p:nvSpPr>
        <p:spPr>
          <a:xfrm>
            <a:off x="1295400" y="228600"/>
            <a:ext cx="6019800" cy="929640"/>
          </a:xfrm>
        </p:spPr>
        <p:txBody>
          <a:bodyPr>
            <a:normAutofit/>
          </a:bodyPr>
          <a:lstStyle/>
          <a:p>
            <a:r>
              <a:rPr lang="en-US" dirty="0" smtClean="0">
                <a:solidFill>
                  <a:srgbClr val="FF0000"/>
                </a:solidFill>
              </a:rPr>
              <a:t>Task #2</a:t>
            </a:r>
            <a:r>
              <a:rPr lang="en-US" dirty="0" smtClean="0"/>
              <a:t> To </a:t>
            </a:r>
            <a:r>
              <a:rPr lang="en-US" dirty="0"/>
              <a:t>work through the Pain and the  Grief</a:t>
            </a:r>
            <a:br>
              <a:rPr lang="en-US" dirty="0"/>
            </a:br>
            <a:endParaRPr lang="en-US" dirty="0"/>
          </a:p>
        </p:txBody>
      </p:sp>
    </p:spTree>
    <p:extLst>
      <p:ext uri="{BB962C8B-B14F-4D97-AF65-F5344CB8AC3E}">
        <p14:creationId xmlns:p14="http://schemas.microsoft.com/office/powerpoint/2010/main" val="127460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down)">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wipe(down)">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dirty="0"/>
              <a:t>Explore the “Big Four” affect issues with client</a:t>
            </a:r>
          </a:p>
          <a:p>
            <a:endParaRPr lang="en-US" dirty="0"/>
          </a:p>
          <a:p>
            <a:r>
              <a:rPr lang="en-US" sz="3200" dirty="0" smtClean="0"/>
              <a:t>ANGER </a:t>
            </a:r>
          </a:p>
          <a:p>
            <a:r>
              <a:rPr lang="en-US" sz="3200" dirty="0" smtClean="0"/>
              <a:t>GUILT </a:t>
            </a:r>
          </a:p>
          <a:p>
            <a:r>
              <a:rPr lang="en-US" sz="3200" dirty="0" smtClean="0"/>
              <a:t>ANXIETY </a:t>
            </a:r>
          </a:p>
          <a:p>
            <a:r>
              <a:rPr lang="en-US" sz="3200" dirty="0" smtClean="0"/>
              <a:t>SADNESS </a:t>
            </a:r>
            <a:endParaRPr lang="en-US" sz="3200" dirty="0"/>
          </a:p>
        </p:txBody>
      </p:sp>
      <p:sp>
        <p:nvSpPr>
          <p:cNvPr id="3" name="Title 2"/>
          <p:cNvSpPr>
            <a:spLocks noGrp="1"/>
          </p:cNvSpPr>
          <p:nvPr>
            <p:ph type="title"/>
          </p:nvPr>
        </p:nvSpPr>
        <p:spPr>
          <a:xfrm>
            <a:off x="2514600" y="228600"/>
            <a:ext cx="4114800" cy="701040"/>
          </a:xfrm>
        </p:spPr>
        <p:txBody>
          <a:bodyPr/>
          <a:lstStyle/>
          <a:p>
            <a:r>
              <a:rPr lang="en-US" dirty="0" smtClean="0"/>
              <a:t>Work Though the Guilt and pain</a:t>
            </a:r>
            <a:endParaRPr lang="en-US" dirty="0"/>
          </a:p>
        </p:txBody>
      </p:sp>
    </p:spTree>
    <p:extLst>
      <p:ext uri="{BB962C8B-B14F-4D97-AF65-F5344CB8AC3E}">
        <p14:creationId xmlns:p14="http://schemas.microsoft.com/office/powerpoint/2010/main" val="24146352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8600" y="1371600"/>
            <a:ext cx="8458200" cy="5105400"/>
          </a:xfrm>
        </p:spPr>
        <p:txBody>
          <a:bodyPr>
            <a:normAutofit fontScale="85000" lnSpcReduction="20000"/>
          </a:bodyPr>
          <a:lstStyle/>
          <a:p>
            <a:pPr marL="342900" indent="-342900" algn="l">
              <a:buFont typeface="Arial" pitchFamily="34" charset="0"/>
              <a:buChar char="•"/>
            </a:pPr>
            <a:r>
              <a:rPr lang="en-US" sz="2800" dirty="0"/>
              <a:t>Coming to grips with the tasks of </a:t>
            </a:r>
            <a:r>
              <a:rPr lang="en-US" sz="2800" dirty="0" smtClean="0"/>
              <a:t>living without the person </a:t>
            </a:r>
          </a:p>
          <a:p>
            <a:pPr marL="342900" indent="-342900" algn="l">
              <a:buFont typeface="Arial" pitchFamily="34" charset="0"/>
              <a:buChar char="•"/>
            </a:pPr>
            <a:r>
              <a:rPr lang="en-US" sz="2800" dirty="0" smtClean="0"/>
              <a:t>Taking </a:t>
            </a:r>
            <a:r>
              <a:rPr lang="en-US" sz="2800" dirty="0"/>
              <a:t>on skills which the deceased formerly performed.</a:t>
            </a:r>
          </a:p>
          <a:p>
            <a:pPr marL="342900" indent="-342900" algn="l">
              <a:buFont typeface="Arial" pitchFamily="34" charset="0"/>
              <a:buChar char="•"/>
            </a:pPr>
            <a:r>
              <a:rPr lang="en-US" sz="2800" dirty="0" smtClean="0"/>
              <a:t>Developing </a:t>
            </a:r>
            <a:r>
              <a:rPr lang="en-US" sz="2800" dirty="0"/>
              <a:t>an independent sense of self, a sense of control of one's life. </a:t>
            </a:r>
            <a:endParaRPr lang="en-US" sz="2800" dirty="0" smtClean="0"/>
          </a:p>
          <a:p>
            <a:pPr marL="342900" indent="-342900" algn="l">
              <a:buFont typeface="Arial" pitchFamily="34" charset="0"/>
              <a:buChar char="•"/>
            </a:pPr>
            <a:r>
              <a:rPr lang="en-US" sz="2800" dirty="0" smtClean="0"/>
              <a:t>Need </a:t>
            </a:r>
            <a:r>
              <a:rPr lang="en-US" sz="2800" dirty="0"/>
              <a:t>to gain a new meaning for life. </a:t>
            </a:r>
            <a:endParaRPr lang="en-US" sz="2800" dirty="0" smtClean="0"/>
          </a:p>
          <a:p>
            <a:pPr marL="342900" indent="-342900" algn="l">
              <a:buFont typeface="Arial" pitchFamily="34" charset="0"/>
              <a:buChar char="•"/>
            </a:pPr>
            <a:endParaRPr lang="en-US" sz="2800" dirty="0"/>
          </a:p>
          <a:p>
            <a:pPr algn="l"/>
            <a:r>
              <a:rPr lang="en-US" sz="2800" b="1" dirty="0" smtClean="0"/>
              <a:t>STRATEGIES</a:t>
            </a:r>
            <a:endParaRPr lang="en-US" sz="2800" b="1" dirty="0"/>
          </a:p>
          <a:p>
            <a:pPr marL="342900" indent="-342900" algn="l">
              <a:buFont typeface="Arial" pitchFamily="34" charset="0"/>
              <a:buChar char="•"/>
            </a:pPr>
            <a:r>
              <a:rPr lang="en-US" sz="2800" dirty="0" smtClean="0"/>
              <a:t>Ask </a:t>
            </a:r>
            <a:r>
              <a:rPr lang="en-US" sz="2800" dirty="0"/>
              <a:t>for problems they been </a:t>
            </a:r>
            <a:r>
              <a:rPr lang="en-US" sz="2800" dirty="0" smtClean="0"/>
              <a:t>facing-What </a:t>
            </a:r>
            <a:r>
              <a:rPr lang="en-US" sz="2800" dirty="0"/>
              <a:t>has been the most difficult adjustment that you have had to make ?</a:t>
            </a:r>
          </a:p>
          <a:p>
            <a:pPr marL="342900" indent="-342900" algn="l">
              <a:buFont typeface="Arial" pitchFamily="34" charset="0"/>
              <a:buChar char="•"/>
            </a:pPr>
            <a:r>
              <a:rPr lang="en-US" sz="2800" dirty="0" smtClean="0"/>
              <a:t>Discuss </a:t>
            </a:r>
            <a:r>
              <a:rPr lang="en-US" sz="2800" dirty="0"/>
              <a:t>ways that they have been solving these problems</a:t>
            </a:r>
          </a:p>
          <a:p>
            <a:pPr marL="342900" indent="-342900" algn="l">
              <a:buFont typeface="Arial" pitchFamily="34" charset="0"/>
              <a:buChar char="•"/>
            </a:pPr>
            <a:r>
              <a:rPr lang="en-US" sz="2800" dirty="0" smtClean="0"/>
              <a:t>Allow </a:t>
            </a:r>
            <a:r>
              <a:rPr lang="en-US" sz="2800" dirty="0"/>
              <a:t>them to complain What don't people understand ?</a:t>
            </a:r>
          </a:p>
          <a:p>
            <a:pPr marL="342900" indent="-342900" algn="l">
              <a:buFont typeface="Arial" pitchFamily="34" charset="0"/>
              <a:buChar char="•"/>
            </a:pPr>
            <a:r>
              <a:rPr lang="en-US" sz="2800" dirty="0" smtClean="0"/>
              <a:t>Explore </a:t>
            </a:r>
            <a:r>
              <a:rPr lang="en-US" sz="2800" dirty="0"/>
              <a:t>themes of abandonment.</a:t>
            </a:r>
          </a:p>
          <a:p>
            <a:pPr marL="342900" indent="-342900" algn="l">
              <a:buFont typeface="Arial" pitchFamily="34" charset="0"/>
              <a:buChar char="•"/>
            </a:pPr>
            <a:r>
              <a:rPr lang="en-US" sz="2800" dirty="0" smtClean="0"/>
              <a:t>Identify </a:t>
            </a:r>
            <a:r>
              <a:rPr lang="en-US" sz="2800" dirty="0"/>
              <a:t>what client will miss; also what will not be missed</a:t>
            </a:r>
          </a:p>
          <a:p>
            <a:pPr marL="342900" indent="-342900" algn="l">
              <a:buFont typeface="Arial" pitchFamily="34" charset="0"/>
              <a:buChar char="•"/>
            </a:pPr>
            <a:r>
              <a:rPr lang="en-US" sz="2800" dirty="0" smtClean="0"/>
              <a:t>Monitor </a:t>
            </a:r>
            <a:r>
              <a:rPr lang="en-US" sz="2800" dirty="0"/>
              <a:t>for self-destructive </a:t>
            </a:r>
            <a:r>
              <a:rPr lang="en-US" sz="2800" dirty="0" smtClean="0"/>
              <a:t>potential</a:t>
            </a:r>
            <a:endParaRPr lang="en-US" sz="2800" dirty="0"/>
          </a:p>
          <a:p>
            <a:pPr marL="342900" indent="-342900" algn="l">
              <a:buFont typeface="Arial" pitchFamily="34" charset="0"/>
              <a:buChar char="•"/>
            </a:pPr>
            <a:endParaRPr lang="en-US" dirty="0"/>
          </a:p>
          <a:p>
            <a:pPr marL="342900" indent="-342900" algn="l">
              <a:buFont typeface="Arial" pitchFamily="34" charset="0"/>
              <a:buChar char="•"/>
            </a:pPr>
            <a:endParaRPr lang="en-US" dirty="0"/>
          </a:p>
        </p:txBody>
      </p:sp>
      <p:sp>
        <p:nvSpPr>
          <p:cNvPr id="3" name="Title 2"/>
          <p:cNvSpPr>
            <a:spLocks noGrp="1"/>
          </p:cNvSpPr>
          <p:nvPr>
            <p:ph type="title"/>
          </p:nvPr>
        </p:nvSpPr>
        <p:spPr>
          <a:xfrm>
            <a:off x="1752600" y="152400"/>
            <a:ext cx="6096000" cy="701040"/>
          </a:xfrm>
        </p:spPr>
        <p:txBody>
          <a:bodyPr>
            <a:normAutofit/>
          </a:bodyPr>
          <a:lstStyle/>
          <a:p>
            <a:r>
              <a:rPr lang="en-US" dirty="0" smtClean="0">
                <a:solidFill>
                  <a:srgbClr val="FF0000"/>
                </a:solidFill>
              </a:rPr>
              <a:t>Task #3 </a:t>
            </a:r>
            <a:r>
              <a:rPr lang="en-US" dirty="0" smtClean="0"/>
              <a:t>To </a:t>
            </a:r>
            <a:r>
              <a:rPr lang="en-US" dirty="0"/>
              <a:t>adjust to an environment in which the deceased is missing </a:t>
            </a:r>
          </a:p>
        </p:txBody>
      </p:sp>
    </p:spTree>
    <p:extLst>
      <p:ext uri="{BB962C8B-B14F-4D97-AF65-F5344CB8AC3E}">
        <p14:creationId xmlns:p14="http://schemas.microsoft.com/office/powerpoint/2010/main" val="104212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 calcmode="lin" valueType="num">
                                      <p:cBhvr additive="base">
                                        <p:cTn id="17"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
                                            <p:txEl>
                                              <p:pRg st="5" end="5"/>
                                            </p:txEl>
                                          </p:spTgt>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 calcmode="lin" valueType="num">
                                      <p:cBhvr additive="base">
                                        <p:cTn id="21"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
                                            <p:txEl>
                                              <p:pRg st="6" end="6"/>
                                            </p:txEl>
                                          </p:spTgt>
                                        </p:tgtEl>
                                        <p:attrNameLst>
                                          <p:attrName>ppt_y</p:attrName>
                                        </p:attrNameLst>
                                      </p:cBhvr>
                                      <p:tavLst>
                                        <p:tav tm="0">
                                          <p:val>
                                            <p:strVal val="0-#ppt_h/2"/>
                                          </p:val>
                                        </p:tav>
                                        <p:tav tm="100000">
                                          <p:val>
                                            <p:strVal val="#ppt_y"/>
                                          </p:val>
                                        </p:tav>
                                      </p:tavLst>
                                    </p:anim>
                                  </p:childTnLst>
                                </p:cTn>
                              </p:par>
                              <p:par>
                                <p:cTn id="23" presetID="2" presetClass="entr" presetSubtype="3"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0-#ppt_h/2"/>
                                          </p:val>
                                        </p:tav>
                                        <p:tav tm="100000">
                                          <p:val>
                                            <p:strVal val="#ppt_y"/>
                                          </p:val>
                                        </p:tav>
                                      </p:tavLst>
                                    </p:anim>
                                  </p:childTnLst>
                                </p:cTn>
                              </p:par>
                              <p:par>
                                <p:cTn id="27" presetID="2" presetClass="entr" presetSubtype="3"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 calcmode="lin" valueType="num">
                                      <p:cBhvr additive="base">
                                        <p:cTn id="29" dur="500" fill="hold"/>
                                        <p:tgtEl>
                                          <p:spTgt spid="2">
                                            <p:txEl>
                                              <p:pRg st="8" end="8"/>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
                                            <p:txEl>
                                              <p:pRg st="8" end="8"/>
                                            </p:txEl>
                                          </p:spTgt>
                                        </p:tgtEl>
                                        <p:attrNameLst>
                                          <p:attrName>ppt_y</p:attrName>
                                        </p:attrNameLst>
                                      </p:cBhvr>
                                      <p:tavLst>
                                        <p:tav tm="0">
                                          <p:val>
                                            <p:strVal val="0-#ppt_h/2"/>
                                          </p:val>
                                        </p:tav>
                                        <p:tav tm="100000">
                                          <p:val>
                                            <p:strVal val="#ppt_y"/>
                                          </p:val>
                                        </p:tav>
                                      </p:tavLst>
                                    </p:anim>
                                  </p:childTnLst>
                                </p:cTn>
                              </p:par>
                              <p:par>
                                <p:cTn id="31" presetID="2" presetClass="entr" presetSubtype="3"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 calcmode="lin" valueType="num">
                                      <p:cBhvr additive="base">
                                        <p:cTn id="33" dur="500" fill="hold"/>
                                        <p:tgtEl>
                                          <p:spTgt spid="2">
                                            <p:txEl>
                                              <p:pRg st="9" end="9"/>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
                                            <p:txEl>
                                              <p:pRg st="9" end="9"/>
                                            </p:txEl>
                                          </p:spTgt>
                                        </p:tgtEl>
                                        <p:attrNameLst>
                                          <p:attrName>ppt_y</p:attrName>
                                        </p:attrNameLst>
                                      </p:cBhvr>
                                      <p:tavLst>
                                        <p:tav tm="0">
                                          <p:val>
                                            <p:strVal val="0-#ppt_h/2"/>
                                          </p:val>
                                        </p:tav>
                                        <p:tav tm="100000">
                                          <p:val>
                                            <p:strVal val="#ppt_y"/>
                                          </p:val>
                                        </p:tav>
                                      </p:tavLst>
                                    </p:anim>
                                  </p:childTnLst>
                                </p:cTn>
                              </p:par>
                              <p:par>
                                <p:cTn id="35" presetID="2" presetClass="entr" presetSubtype="3"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 calcmode="lin" valueType="num">
                                      <p:cBhvr additive="base">
                                        <p:cTn id="37" dur="500" fill="hold"/>
                                        <p:tgtEl>
                                          <p:spTgt spid="2">
                                            <p:txEl>
                                              <p:pRg st="10" end="1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
                                            <p:txEl>
                                              <p:pRg st="10" end="10"/>
                                            </p:txEl>
                                          </p:spTgt>
                                        </p:tgtEl>
                                        <p:attrNameLst>
                                          <p:attrName>ppt_y</p:attrName>
                                        </p:attrNameLst>
                                      </p:cBhvr>
                                      <p:tavLst>
                                        <p:tav tm="0">
                                          <p:val>
                                            <p:strVal val="0-#ppt_h/2"/>
                                          </p:val>
                                        </p:tav>
                                        <p:tav tm="100000">
                                          <p:val>
                                            <p:strVal val="#ppt_y"/>
                                          </p:val>
                                        </p:tav>
                                      </p:tavLst>
                                    </p:anim>
                                  </p:childTnLst>
                                </p:cTn>
                              </p:par>
                              <p:par>
                                <p:cTn id="39" presetID="2" presetClass="entr" presetSubtype="3" fill="hold" nodeType="withEffect">
                                  <p:stCondLst>
                                    <p:cond delay="0"/>
                                  </p:stCondLst>
                                  <p:childTnLst>
                                    <p:set>
                                      <p:cBhvr>
                                        <p:cTn id="40" dur="1" fill="hold">
                                          <p:stCondLst>
                                            <p:cond delay="0"/>
                                          </p:stCondLst>
                                        </p:cTn>
                                        <p:tgtEl>
                                          <p:spTgt spid="2">
                                            <p:txEl>
                                              <p:pRg st="11" end="11"/>
                                            </p:txEl>
                                          </p:spTgt>
                                        </p:tgtEl>
                                        <p:attrNameLst>
                                          <p:attrName>style.visibility</p:attrName>
                                        </p:attrNameLst>
                                      </p:cBhvr>
                                      <p:to>
                                        <p:strVal val="visible"/>
                                      </p:to>
                                    </p:set>
                                    <p:anim calcmode="lin" valueType="num">
                                      <p:cBhvr additive="base">
                                        <p:cTn id="41" dur="500" fill="hold"/>
                                        <p:tgtEl>
                                          <p:spTgt spid="2">
                                            <p:txEl>
                                              <p:pRg st="11" end="11"/>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
                                            <p:txEl>
                                              <p:pRg st="11" end="1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0" indent="0" algn="ctr">
              <a:buNone/>
            </a:pPr>
            <a:r>
              <a:rPr lang="en-US" sz="4800" dirty="0" smtClean="0"/>
              <a:t>Deaths alter our lives and require a period of adjustment</a:t>
            </a:r>
            <a:endParaRPr lang="en-US" sz="4800" dirty="0"/>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810000"/>
            <a:ext cx="20955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0305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8600" y="1371600"/>
            <a:ext cx="8763000" cy="5486400"/>
          </a:xfrm>
        </p:spPr>
        <p:txBody>
          <a:bodyPr>
            <a:normAutofit fontScale="40000" lnSpcReduction="20000"/>
          </a:bodyPr>
          <a:lstStyle/>
          <a:p>
            <a:pPr algn="l"/>
            <a:r>
              <a:rPr lang="en-US" sz="4200" dirty="0"/>
              <a:t>The task is not to forget the deceased but to find a less painful place for him in one's emotional </a:t>
            </a:r>
            <a:r>
              <a:rPr lang="en-US" sz="4200" dirty="0" smtClean="0"/>
              <a:t>makeup.</a:t>
            </a:r>
          </a:p>
          <a:p>
            <a:pPr marL="457200" indent="-457200" algn="l">
              <a:buFont typeface="Arial" pitchFamily="34" charset="0"/>
              <a:buChar char="•"/>
            </a:pPr>
            <a:r>
              <a:rPr lang="en-US" sz="4200" dirty="0" smtClean="0"/>
              <a:t>An </a:t>
            </a:r>
            <a:r>
              <a:rPr lang="en-US" sz="4200" dirty="0"/>
              <a:t>ability to move beyond the sticking point of grief to living effectively</a:t>
            </a:r>
          </a:p>
          <a:p>
            <a:pPr marL="457200" indent="-457200" algn="l">
              <a:buFont typeface="Arial" pitchFamily="34" charset="0"/>
              <a:buChar char="•"/>
            </a:pPr>
            <a:r>
              <a:rPr lang="en-US" sz="4200" dirty="0"/>
              <a:t>R</a:t>
            </a:r>
            <a:r>
              <a:rPr lang="en-US" sz="4200" dirty="0" smtClean="0"/>
              <a:t>edefining </a:t>
            </a:r>
            <a:r>
              <a:rPr lang="en-US" sz="4200" dirty="0"/>
              <a:t>one's healthy attachment to one who has died.</a:t>
            </a:r>
          </a:p>
          <a:p>
            <a:pPr marL="342900" indent="-342900" algn="l">
              <a:buFont typeface="Arial" pitchFamily="34" charset="0"/>
              <a:buChar char="•"/>
            </a:pPr>
            <a:endParaRPr lang="en-US" sz="4200" dirty="0"/>
          </a:p>
          <a:p>
            <a:pPr algn="l"/>
            <a:r>
              <a:rPr lang="en-US" dirty="0"/>
              <a:t>	</a:t>
            </a:r>
          </a:p>
          <a:p>
            <a:pPr algn="l"/>
            <a:r>
              <a:rPr lang="en-US" sz="6000" b="1" dirty="0"/>
              <a:t>STRATEGIES</a:t>
            </a:r>
          </a:p>
          <a:p>
            <a:pPr algn="l"/>
            <a:endParaRPr lang="en-US" sz="6000" dirty="0"/>
          </a:p>
          <a:p>
            <a:pPr algn="l"/>
            <a:r>
              <a:rPr lang="en-US" sz="6000" dirty="0"/>
              <a:t>•	Ask about the balance of good days to bad ones</a:t>
            </a:r>
          </a:p>
          <a:p>
            <a:pPr algn="l"/>
            <a:r>
              <a:rPr lang="en-US" sz="6000" dirty="0"/>
              <a:t>•	Encourage a return to old activities or new ones without guilt</a:t>
            </a:r>
          </a:p>
          <a:p>
            <a:pPr algn="l"/>
            <a:r>
              <a:rPr lang="en-US" sz="6000" dirty="0"/>
              <a:t>•	Have clients define to future without the deceased </a:t>
            </a:r>
            <a:endParaRPr lang="en-US" sz="6000" dirty="0" smtClean="0"/>
          </a:p>
          <a:p>
            <a:pPr algn="l"/>
            <a:r>
              <a:rPr lang="en-US" sz="6000" dirty="0" smtClean="0"/>
              <a:t>•</a:t>
            </a:r>
            <a:r>
              <a:rPr lang="en-US" sz="6000" dirty="0"/>
              <a:t>	Explore themes of empowerment, </a:t>
            </a:r>
            <a:r>
              <a:rPr lang="en-US" sz="6000" dirty="0" smtClean="0"/>
              <a:t>“I </a:t>
            </a:r>
            <a:r>
              <a:rPr lang="en-US" sz="6000" dirty="0"/>
              <a:t>have survived </a:t>
            </a:r>
            <a:endParaRPr lang="en-US" sz="6000" dirty="0" smtClean="0"/>
          </a:p>
          <a:p>
            <a:pPr algn="l"/>
            <a:r>
              <a:rPr lang="en-US" sz="6000" dirty="0" smtClean="0"/>
              <a:t>•</a:t>
            </a:r>
            <a:r>
              <a:rPr lang="en-US" sz="6000" dirty="0"/>
              <a:t>	Ask for testimonials of skills developed to resolve secondary </a:t>
            </a:r>
            <a:r>
              <a:rPr lang="en-US" sz="6000" dirty="0" smtClean="0"/>
              <a:t>	losses</a:t>
            </a:r>
            <a:endParaRPr lang="en-US" sz="6000" dirty="0"/>
          </a:p>
          <a:p>
            <a:pPr algn="l"/>
            <a:r>
              <a:rPr lang="en-US" sz="6000" dirty="0"/>
              <a:t>•	Listen for memories without pain</a:t>
            </a:r>
          </a:p>
          <a:p>
            <a:pPr algn="l"/>
            <a:r>
              <a:rPr lang="en-US" sz="6000" dirty="0"/>
              <a:t>•	Look for demonstrations of reinvestment of emotional </a:t>
            </a:r>
            <a:r>
              <a:rPr lang="en-US" sz="6000" dirty="0" smtClean="0"/>
              <a:t>	energies </a:t>
            </a:r>
            <a:r>
              <a:rPr lang="en-US" sz="6000" dirty="0"/>
              <a:t>in others. </a:t>
            </a:r>
          </a:p>
          <a:p>
            <a:endParaRPr lang="en-US" sz="6000" dirty="0"/>
          </a:p>
          <a:p>
            <a:endParaRPr lang="en-US" sz="6000" dirty="0"/>
          </a:p>
        </p:txBody>
      </p:sp>
      <p:sp>
        <p:nvSpPr>
          <p:cNvPr id="3" name="Title 2"/>
          <p:cNvSpPr>
            <a:spLocks noGrp="1"/>
          </p:cNvSpPr>
          <p:nvPr>
            <p:ph type="title"/>
          </p:nvPr>
        </p:nvSpPr>
        <p:spPr>
          <a:xfrm>
            <a:off x="1676400" y="304800"/>
            <a:ext cx="5715000" cy="701040"/>
          </a:xfrm>
        </p:spPr>
        <p:txBody>
          <a:bodyPr>
            <a:normAutofit/>
          </a:bodyPr>
          <a:lstStyle/>
          <a:p>
            <a:r>
              <a:rPr lang="en-US" dirty="0" smtClean="0">
                <a:solidFill>
                  <a:srgbClr val="FF0000"/>
                </a:solidFill>
              </a:rPr>
              <a:t>Task #4</a:t>
            </a:r>
            <a:r>
              <a:rPr lang="en-US" dirty="0" smtClean="0"/>
              <a:t> Emotionally Relocate the deceased and move on</a:t>
            </a:r>
            <a:endParaRPr lang="en-US" dirty="0"/>
          </a:p>
        </p:txBody>
      </p:sp>
    </p:spTree>
    <p:extLst>
      <p:ext uri="{BB962C8B-B14F-4D97-AF65-F5344CB8AC3E}">
        <p14:creationId xmlns:p14="http://schemas.microsoft.com/office/powerpoint/2010/main" val="265856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additive="base">
                                        <p:cTn id="21"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12"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 calcmode="lin" valueType="num">
                                      <p:cBhvr additive="base">
                                        <p:cTn id="29"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 calcmode="lin" valueType="num">
                                      <p:cBhvr additive="base">
                                        <p:cTn id="33"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12"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 calcmode="lin" valueType="num">
                                      <p:cBhvr additive="base">
                                        <p:cTn id="37"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12" fill="hold" nodeType="withEffect">
                                  <p:stCondLst>
                                    <p:cond delay="0"/>
                                  </p:stCondLst>
                                  <p:childTnLst>
                                    <p:set>
                                      <p:cBhvr>
                                        <p:cTn id="40" dur="1" fill="hold">
                                          <p:stCondLst>
                                            <p:cond delay="0"/>
                                          </p:stCondLst>
                                        </p:cTn>
                                        <p:tgtEl>
                                          <p:spTgt spid="2">
                                            <p:txEl>
                                              <p:pRg st="11" end="11"/>
                                            </p:txEl>
                                          </p:spTgt>
                                        </p:tgtEl>
                                        <p:attrNameLst>
                                          <p:attrName>style.visibility</p:attrName>
                                        </p:attrNameLst>
                                      </p:cBhvr>
                                      <p:to>
                                        <p:strVal val="visible"/>
                                      </p:to>
                                    </p:set>
                                    <p:anim calcmode="lin" valueType="num">
                                      <p:cBhvr additive="base">
                                        <p:cTn id="41" dur="500" fill="hold"/>
                                        <p:tgtEl>
                                          <p:spTgt spid="2">
                                            <p:txEl>
                                              <p:pRg st="11" end="11"/>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43" presetID="2" presetClass="entr" presetSubtype="12" fill="hold" nodeType="withEffect">
                                  <p:stCondLst>
                                    <p:cond delay="0"/>
                                  </p:stCondLst>
                                  <p:childTnLst>
                                    <p:set>
                                      <p:cBhvr>
                                        <p:cTn id="44" dur="1" fill="hold">
                                          <p:stCondLst>
                                            <p:cond delay="0"/>
                                          </p:stCondLst>
                                        </p:cTn>
                                        <p:tgtEl>
                                          <p:spTgt spid="2">
                                            <p:txEl>
                                              <p:pRg st="12" end="12"/>
                                            </p:txEl>
                                          </p:spTgt>
                                        </p:tgtEl>
                                        <p:attrNameLst>
                                          <p:attrName>style.visibility</p:attrName>
                                        </p:attrNameLst>
                                      </p:cBhvr>
                                      <p:to>
                                        <p:strVal val="visible"/>
                                      </p:to>
                                    </p:set>
                                    <p:anim calcmode="lin" valueType="num">
                                      <p:cBhvr additive="base">
                                        <p:cTn id="45" dur="500" fill="hold"/>
                                        <p:tgtEl>
                                          <p:spTgt spid="2">
                                            <p:txEl>
                                              <p:pRg st="12" end="12"/>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47" presetID="2" presetClass="entr" presetSubtype="12" fill="hold" nodeType="withEffect">
                                  <p:stCondLst>
                                    <p:cond delay="0"/>
                                  </p:stCondLst>
                                  <p:childTnLst>
                                    <p:set>
                                      <p:cBhvr>
                                        <p:cTn id="48" dur="1" fill="hold">
                                          <p:stCondLst>
                                            <p:cond delay="0"/>
                                          </p:stCondLst>
                                        </p:cTn>
                                        <p:tgtEl>
                                          <p:spTgt spid="2">
                                            <p:txEl>
                                              <p:pRg st="13" end="13"/>
                                            </p:txEl>
                                          </p:spTgt>
                                        </p:tgtEl>
                                        <p:attrNameLst>
                                          <p:attrName>style.visibility</p:attrName>
                                        </p:attrNameLst>
                                      </p:cBhvr>
                                      <p:to>
                                        <p:strVal val="visible"/>
                                      </p:to>
                                    </p:set>
                                    <p:anim calcmode="lin" valueType="num">
                                      <p:cBhvr additive="base">
                                        <p:cTn id="49" dur="500" fill="hold"/>
                                        <p:tgtEl>
                                          <p:spTgt spid="2">
                                            <p:txEl>
                                              <p:pRg st="13" end="13"/>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20000"/>
          </a:bodyPr>
          <a:lstStyle/>
          <a:p>
            <a:pPr marL="342900" indent="-342900" algn="l">
              <a:buFont typeface="Arial" pitchFamily="34" charset="0"/>
              <a:buChar char="•"/>
            </a:pPr>
            <a:r>
              <a:rPr lang="en-US" sz="3200" dirty="0"/>
              <a:t>Relational </a:t>
            </a:r>
            <a:r>
              <a:rPr lang="en-US" sz="3200" dirty="0" smtClean="0"/>
              <a:t>Factors</a:t>
            </a:r>
          </a:p>
          <a:p>
            <a:pPr marL="342900" indent="-342900" algn="l">
              <a:buFont typeface="Arial" pitchFamily="34" charset="0"/>
              <a:buChar char="•"/>
            </a:pPr>
            <a:endParaRPr lang="en-US" sz="3200" dirty="0"/>
          </a:p>
          <a:p>
            <a:pPr marL="342900" indent="-342900" algn="l">
              <a:buFont typeface="Arial" pitchFamily="34" charset="0"/>
              <a:buChar char="•"/>
            </a:pPr>
            <a:r>
              <a:rPr lang="en-US" sz="3200" dirty="0" smtClean="0"/>
              <a:t>Circumstantial </a:t>
            </a:r>
          </a:p>
          <a:p>
            <a:pPr algn="l"/>
            <a:r>
              <a:rPr lang="en-US" sz="3200" dirty="0"/>
              <a:t>	</a:t>
            </a:r>
            <a:endParaRPr lang="en-US" sz="3200" dirty="0" smtClean="0"/>
          </a:p>
          <a:p>
            <a:pPr marL="342900" indent="-342900" algn="l">
              <a:buFont typeface="Arial" pitchFamily="34" charset="0"/>
              <a:buChar char="•"/>
            </a:pPr>
            <a:r>
              <a:rPr lang="en-US" sz="3200" dirty="0" smtClean="0"/>
              <a:t>Historical </a:t>
            </a:r>
            <a:r>
              <a:rPr lang="en-US" sz="3200" dirty="0"/>
              <a:t>Factors </a:t>
            </a:r>
            <a:endParaRPr lang="en-US" sz="3200" dirty="0" smtClean="0"/>
          </a:p>
          <a:p>
            <a:pPr marL="342900" indent="-342900" algn="l">
              <a:buFont typeface="Arial" pitchFamily="34" charset="0"/>
              <a:buChar char="•"/>
            </a:pPr>
            <a:endParaRPr lang="en-US" sz="3200" dirty="0"/>
          </a:p>
          <a:p>
            <a:pPr marL="342900" indent="-342900" algn="l">
              <a:buFont typeface="Arial" pitchFamily="34" charset="0"/>
              <a:buChar char="•"/>
            </a:pPr>
            <a:r>
              <a:rPr lang="en-US" sz="3200" dirty="0" smtClean="0"/>
              <a:t>Personality </a:t>
            </a:r>
            <a:r>
              <a:rPr lang="en-US" sz="3200" dirty="0"/>
              <a:t>Factors </a:t>
            </a:r>
            <a:endParaRPr lang="en-US" sz="3200" dirty="0" smtClean="0"/>
          </a:p>
          <a:p>
            <a:pPr algn="l"/>
            <a:endParaRPr lang="en-US" sz="3200" dirty="0"/>
          </a:p>
          <a:p>
            <a:pPr marL="342900" indent="-342900" algn="l">
              <a:buFont typeface="Arial" pitchFamily="34" charset="0"/>
              <a:buChar char="•"/>
            </a:pPr>
            <a:r>
              <a:rPr lang="en-US" sz="3200" dirty="0" smtClean="0"/>
              <a:t>Social Factors</a:t>
            </a:r>
            <a:endParaRPr lang="en-US" sz="3200" dirty="0"/>
          </a:p>
        </p:txBody>
      </p:sp>
      <p:sp>
        <p:nvSpPr>
          <p:cNvPr id="3" name="Title 2"/>
          <p:cNvSpPr>
            <a:spLocks noGrp="1"/>
          </p:cNvSpPr>
          <p:nvPr>
            <p:ph type="title"/>
          </p:nvPr>
        </p:nvSpPr>
        <p:spPr/>
        <p:txBody>
          <a:bodyPr/>
          <a:lstStyle/>
          <a:p>
            <a:r>
              <a:rPr lang="en-US" dirty="0" smtClean="0"/>
              <a:t>Complicated losses</a:t>
            </a:r>
            <a:endParaRPr lang="en-US" dirty="0"/>
          </a:p>
        </p:txBody>
      </p:sp>
    </p:spTree>
    <p:extLst>
      <p:ext uri="{BB962C8B-B14F-4D97-AF65-F5344CB8AC3E}">
        <p14:creationId xmlns:p14="http://schemas.microsoft.com/office/powerpoint/2010/main" val="195819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quot;No&quot; Symbol 3"/>
          <p:cNvSpPr/>
          <p:nvPr/>
        </p:nvSpPr>
        <p:spPr>
          <a:xfrm>
            <a:off x="990600" y="1371600"/>
            <a:ext cx="5638800" cy="5029200"/>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Content Placeholder 1"/>
          <p:cNvSpPr>
            <a:spLocks noGrp="1"/>
          </p:cNvSpPr>
          <p:nvPr>
            <p:ph sz="quarter" idx="13"/>
          </p:nvPr>
        </p:nvSpPr>
        <p:spPr/>
        <p:txBody>
          <a:bodyPr>
            <a:normAutofit/>
          </a:bodyPr>
          <a:lstStyle/>
          <a:p>
            <a:pPr marL="342900" indent="-342900" algn="l">
              <a:buFont typeface="Arial" pitchFamily="34" charset="0"/>
              <a:buChar char="•"/>
            </a:pPr>
            <a:r>
              <a:rPr lang="en-US" sz="2800" b="1" dirty="0" smtClean="0"/>
              <a:t>Tell them not to cry.</a:t>
            </a:r>
          </a:p>
          <a:p>
            <a:pPr marL="342900" indent="-342900" algn="l">
              <a:buFont typeface="Arial" pitchFamily="34" charset="0"/>
              <a:buChar char="•"/>
            </a:pPr>
            <a:r>
              <a:rPr lang="en-US" sz="2800" b="1" dirty="0" smtClean="0"/>
              <a:t>Tell them they have to cry. </a:t>
            </a:r>
          </a:p>
          <a:p>
            <a:pPr marL="342900" indent="-342900" algn="l">
              <a:buFont typeface="Arial" pitchFamily="34" charset="0"/>
              <a:buChar char="•"/>
            </a:pPr>
            <a:r>
              <a:rPr lang="en-US" sz="2800" b="1" dirty="0" smtClean="0"/>
              <a:t>Tell them to get over it.</a:t>
            </a:r>
          </a:p>
          <a:p>
            <a:pPr marL="342900" indent="-342900" algn="l">
              <a:buFont typeface="Arial" pitchFamily="34" charset="0"/>
              <a:buChar char="•"/>
            </a:pPr>
            <a:r>
              <a:rPr lang="en-US" sz="2800" b="1" dirty="0" smtClean="0"/>
              <a:t>Give them a timeline.</a:t>
            </a:r>
          </a:p>
          <a:p>
            <a:pPr marL="342900" indent="-342900" algn="l">
              <a:buFont typeface="Arial" pitchFamily="34" charset="0"/>
              <a:buChar char="•"/>
            </a:pPr>
            <a:r>
              <a:rPr lang="en-US" sz="2800" b="1" dirty="0" smtClean="0"/>
              <a:t>Tell them how they feel.</a:t>
            </a:r>
          </a:p>
          <a:p>
            <a:pPr marL="342900" indent="-342900" algn="l">
              <a:buFont typeface="Arial" pitchFamily="34" charset="0"/>
              <a:buChar char="•"/>
            </a:pPr>
            <a:r>
              <a:rPr lang="en-US" sz="2800" b="1" dirty="0" smtClean="0"/>
              <a:t>Tell them how they “should” feel.</a:t>
            </a:r>
          </a:p>
          <a:p>
            <a:pPr marL="342900" indent="-342900" algn="l">
              <a:buFont typeface="Arial" pitchFamily="34" charset="0"/>
              <a:buChar char="•"/>
            </a:pPr>
            <a:r>
              <a:rPr lang="en-US" sz="2800" b="1" dirty="0" smtClean="0"/>
              <a:t>Impose your religious beliefs on the student.</a:t>
            </a:r>
          </a:p>
        </p:txBody>
      </p:sp>
      <p:sp>
        <p:nvSpPr>
          <p:cNvPr id="3" name="Title 2"/>
          <p:cNvSpPr>
            <a:spLocks noGrp="1"/>
          </p:cNvSpPr>
          <p:nvPr>
            <p:ph type="title"/>
          </p:nvPr>
        </p:nvSpPr>
        <p:spPr>
          <a:xfrm>
            <a:off x="1905000" y="228600"/>
            <a:ext cx="4724400" cy="990600"/>
          </a:xfrm>
        </p:spPr>
        <p:txBody>
          <a:bodyPr/>
          <a:lstStyle/>
          <a:p>
            <a:r>
              <a:rPr lang="en-US" dirty="0" smtClean="0">
                <a:solidFill>
                  <a:srgbClr val="FF0000"/>
                </a:solidFill>
              </a:rPr>
              <a:t>What not  to do</a:t>
            </a:r>
            <a:endParaRPr lang="en-US" dirty="0">
              <a:solidFill>
                <a:srgbClr val="FF0000"/>
              </a:solidFill>
            </a:endParaRPr>
          </a:p>
        </p:txBody>
      </p:sp>
    </p:spTree>
    <p:extLst>
      <p:ext uri="{BB962C8B-B14F-4D97-AF65-F5344CB8AC3E}">
        <p14:creationId xmlns:p14="http://schemas.microsoft.com/office/powerpoint/2010/main" val="190120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3" name="Rectangle 3"/>
          <p:cNvSpPr>
            <a:spLocks noGrp="1" noChangeArrowheads="1"/>
          </p:cNvSpPr>
          <p:nvPr>
            <p:ph sz="quarter" idx="13"/>
          </p:nvPr>
        </p:nvSpPr>
        <p:spPr>
          <a:xfrm>
            <a:off x="304800" y="2768600"/>
            <a:ext cx="5562600" cy="2819400"/>
          </a:xfrm>
        </p:spPr>
        <p:txBody>
          <a:bodyPr>
            <a:normAutofit/>
          </a:bodyPr>
          <a:lstStyle/>
          <a:p>
            <a:pPr eaLnBrk="1" hangingPunct="1">
              <a:defRPr/>
            </a:pPr>
            <a:r>
              <a:rPr lang="en-US" sz="2800" dirty="0" smtClean="0">
                <a:solidFill>
                  <a:srgbClr val="3366FF"/>
                </a:solidFill>
                <a:latin typeface="Arial Black" pitchFamily="34" charset="0"/>
              </a:rPr>
              <a:t>Listening</a:t>
            </a:r>
          </a:p>
          <a:p>
            <a:pPr eaLnBrk="1" hangingPunct="1">
              <a:defRPr/>
            </a:pPr>
            <a:r>
              <a:rPr lang="en-US" sz="2800" dirty="0" err="1" smtClean="0">
                <a:solidFill>
                  <a:srgbClr val="3366FF"/>
                </a:solidFill>
                <a:latin typeface="Arial Black" pitchFamily="34" charset="0"/>
              </a:rPr>
              <a:t>Bibliotherapy</a:t>
            </a:r>
            <a:endParaRPr lang="en-US" sz="2800" dirty="0" smtClean="0">
              <a:solidFill>
                <a:srgbClr val="3366FF"/>
              </a:solidFill>
              <a:latin typeface="Arial Black" pitchFamily="34" charset="0"/>
            </a:endParaRPr>
          </a:p>
          <a:p>
            <a:pPr eaLnBrk="1" hangingPunct="1">
              <a:defRPr/>
            </a:pPr>
            <a:r>
              <a:rPr lang="en-US" sz="2800" dirty="0" smtClean="0">
                <a:solidFill>
                  <a:srgbClr val="3366FF"/>
                </a:solidFill>
                <a:latin typeface="Arial Black" pitchFamily="34" charset="0"/>
              </a:rPr>
              <a:t>Videos</a:t>
            </a:r>
          </a:p>
          <a:p>
            <a:pPr eaLnBrk="1" hangingPunct="1">
              <a:defRPr/>
            </a:pPr>
            <a:r>
              <a:rPr lang="en-US" sz="2800" dirty="0" smtClean="0">
                <a:solidFill>
                  <a:srgbClr val="3366FF"/>
                </a:solidFill>
                <a:latin typeface="Arial Black" pitchFamily="34" charset="0"/>
              </a:rPr>
              <a:t>Values Clarification Activities</a:t>
            </a:r>
          </a:p>
        </p:txBody>
      </p:sp>
      <p:sp>
        <p:nvSpPr>
          <p:cNvPr id="199682" name="Rectangle 2"/>
          <p:cNvSpPr>
            <a:spLocks noGrp="1" noChangeArrowheads="1"/>
          </p:cNvSpPr>
          <p:nvPr>
            <p:ph type="title"/>
          </p:nvPr>
        </p:nvSpPr>
        <p:spPr>
          <a:xfrm>
            <a:off x="457200" y="381000"/>
            <a:ext cx="8229600" cy="838200"/>
          </a:xfrm>
        </p:spPr>
        <p:txBody>
          <a:bodyPr>
            <a:normAutofit fontScale="90000"/>
          </a:bodyPr>
          <a:lstStyle/>
          <a:p>
            <a:pPr eaLnBrk="1" hangingPunct="1">
              <a:defRPr/>
            </a:pPr>
            <a:r>
              <a:rPr lang="en-US" sz="4000" dirty="0" smtClean="0"/>
              <a:t>Counseling-your favorites</a:t>
            </a:r>
          </a:p>
        </p:txBody>
      </p:sp>
      <p:pic>
        <p:nvPicPr>
          <p:cNvPr id="16388" name="Picture 5" descr="17651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295400"/>
            <a:ext cx="22098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7" descr="ks1060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0600" y="3505200"/>
            <a:ext cx="1778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3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9683">
                                            <p:txEl>
                                              <p:pRg st="0" end="0"/>
                                            </p:txEl>
                                          </p:spTgt>
                                        </p:tgtEl>
                                        <p:attrNameLst>
                                          <p:attrName>style.visibility</p:attrName>
                                        </p:attrNameLst>
                                      </p:cBhvr>
                                      <p:to>
                                        <p:strVal val="visible"/>
                                      </p:to>
                                    </p:set>
                                    <p:anim calcmode="lin" valueType="num">
                                      <p:cBhvr additive="base">
                                        <p:cTn id="7" dur="500" fill="hold"/>
                                        <p:tgtEl>
                                          <p:spTgt spid="1996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96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99683">
                                            <p:txEl>
                                              <p:pRg st="1" end="1"/>
                                            </p:txEl>
                                          </p:spTgt>
                                        </p:tgtEl>
                                        <p:attrNameLst>
                                          <p:attrName>style.visibility</p:attrName>
                                        </p:attrNameLst>
                                      </p:cBhvr>
                                      <p:to>
                                        <p:strVal val="visible"/>
                                      </p:to>
                                    </p:set>
                                    <p:anim calcmode="lin" valueType="num">
                                      <p:cBhvr additive="base">
                                        <p:cTn id="13" dur="500" fill="hold"/>
                                        <p:tgtEl>
                                          <p:spTgt spid="1996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96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99683">
                                            <p:txEl>
                                              <p:pRg st="2" end="2"/>
                                            </p:txEl>
                                          </p:spTgt>
                                        </p:tgtEl>
                                        <p:attrNameLst>
                                          <p:attrName>style.visibility</p:attrName>
                                        </p:attrNameLst>
                                      </p:cBhvr>
                                      <p:to>
                                        <p:strVal val="visible"/>
                                      </p:to>
                                    </p:set>
                                    <p:anim calcmode="lin" valueType="num">
                                      <p:cBhvr additive="base">
                                        <p:cTn id="19" dur="500" fill="hold"/>
                                        <p:tgtEl>
                                          <p:spTgt spid="1996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96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99683">
                                            <p:txEl>
                                              <p:pRg st="3" end="3"/>
                                            </p:txEl>
                                          </p:spTgt>
                                        </p:tgtEl>
                                        <p:attrNameLst>
                                          <p:attrName>style.visibility</p:attrName>
                                        </p:attrNameLst>
                                      </p:cBhvr>
                                      <p:to>
                                        <p:strVal val="visible"/>
                                      </p:to>
                                    </p:set>
                                    <p:anim calcmode="lin" valueType="num">
                                      <p:cBhvr additive="base">
                                        <p:cTn id="25" dur="500" fill="hold"/>
                                        <p:tgtEl>
                                          <p:spTgt spid="1996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96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4000" dirty="0" smtClean="0"/>
              <a:t>Anniversary Dates</a:t>
            </a:r>
          </a:p>
          <a:p>
            <a:r>
              <a:rPr lang="en-US" sz="4000" dirty="0" smtClean="0"/>
              <a:t>Significant Events </a:t>
            </a:r>
          </a:p>
          <a:p>
            <a:r>
              <a:rPr lang="en-US" sz="4000" dirty="0" smtClean="0"/>
              <a:t>Olfactory, visual, sounds…</a:t>
            </a:r>
          </a:p>
          <a:p>
            <a:endParaRPr lang="en-US" sz="4000" dirty="0"/>
          </a:p>
          <a:p>
            <a:r>
              <a:rPr lang="en-US" sz="4000" dirty="0" smtClean="0"/>
              <a:t>Others?</a:t>
            </a:r>
            <a:endParaRPr lang="en-US" sz="4000" dirty="0"/>
          </a:p>
        </p:txBody>
      </p:sp>
      <p:sp>
        <p:nvSpPr>
          <p:cNvPr id="3" name="Title 2"/>
          <p:cNvSpPr>
            <a:spLocks noGrp="1"/>
          </p:cNvSpPr>
          <p:nvPr>
            <p:ph type="title"/>
          </p:nvPr>
        </p:nvSpPr>
        <p:spPr/>
        <p:txBody>
          <a:bodyPr/>
          <a:lstStyle/>
          <a:p>
            <a:r>
              <a:rPr lang="en-US" dirty="0" smtClean="0"/>
              <a:t>Minefields</a:t>
            </a:r>
            <a:endParaRPr lang="en-US" dirty="0"/>
          </a:p>
        </p:txBody>
      </p:sp>
    </p:spTree>
    <p:extLst>
      <p:ext uri="{BB962C8B-B14F-4D97-AF65-F5344CB8AC3E}">
        <p14:creationId xmlns:p14="http://schemas.microsoft.com/office/powerpoint/2010/main" val="36770498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Favorite Memories</a:t>
            </a:r>
            <a:endParaRPr lang="en-US" dirty="0"/>
          </a:p>
        </p:txBody>
      </p:sp>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47800"/>
            <a:ext cx="8458200" cy="4362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68904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524000" y="0"/>
            <a:ext cx="5791200" cy="6400800"/>
          </a:xfrm>
          <a:noFill/>
        </p:spPr>
      </p:pic>
    </p:spTree>
    <p:extLst>
      <p:ext uri="{BB962C8B-B14F-4D97-AF65-F5344CB8AC3E}">
        <p14:creationId xmlns:p14="http://schemas.microsoft.com/office/powerpoint/2010/main" val="25969299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32463981"/>
              </p:ext>
            </p:extLst>
          </p:nvPr>
        </p:nvGraphicFramePr>
        <p:xfrm>
          <a:off x="381000" y="152401"/>
          <a:ext cx="8382000" cy="6426326"/>
        </p:xfrm>
        <a:graphic>
          <a:graphicData uri="http://schemas.openxmlformats.org/drawingml/2006/table">
            <a:tbl>
              <a:tblPr firstRow="1" bandRow="1">
                <a:tableStyleId>{5C22544A-7EE6-4342-B048-85BDC9FD1C3A}</a:tableStyleId>
              </a:tblPr>
              <a:tblGrid>
                <a:gridCol w="4191000"/>
                <a:gridCol w="4191000"/>
              </a:tblGrid>
              <a:tr h="972883">
                <a:tc>
                  <a:txBody>
                    <a:bodyPr/>
                    <a:lstStyle/>
                    <a:p>
                      <a:endParaRPr lang="en-US" dirty="0"/>
                    </a:p>
                  </a:txBody>
                  <a:tcPr/>
                </a:tc>
                <a:tc>
                  <a:txBody>
                    <a:bodyPr/>
                    <a:lstStyle/>
                    <a:p>
                      <a:endParaRPr lang="en-US"/>
                    </a:p>
                  </a:txBody>
                  <a:tcPr/>
                </a:tc>
              </a:tr>
              <a:tr h="4378834">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tr>
              <a:tr h="972883">
                <a:tc>
                  <a:txBody>
                    <a:bodyPr/>
                    <a:lstStyle/>
                    <a:p>
                      <a:r>
                        <a:rPr lang="en-US" sz="1600" dirty="0" smtClean="0"/>
                        <a:t>I don’t like them</a:t>
                      </a:r>
                      <a:r>
                        <a:rPr lang="en-US" sz="1600" baseline="0" dirty="0" smtClean="0"/>
                        <a:t> </a:t>
                      </a:r>
                      <a:r>
                        <a:rPr lang="en-US" sz="1600" dirty="0" smtClean="0"/>
                        <a:t> because</a:t>
                      </a:r>
                      <a:endParaRPr lang="en-US" sz="1600" dirty="0"/>
                    </a:p>
                  </a:txBody>
                  <a:tcPr/>
                </a:tc>
                <a:tc>
                  <a:txBody>
                    <a:bodyPr/>
                    <a:lstStyle/>
                    <a:p>
                      <a:r>
                        <a:rPr lang="en-US" sz="1600" dirty="0" smtClean="0"/>
                        <a:t>I like these because</a:t>
                      </a:r>
                      <a:endParaRPr lang="en-US" sz="1600" dirty="0"/>
                    </a:p>
                  </a:txBody>
                  <a:tcPr/>
                </a:tc>
              </a:tr>
            </a:tbl>
          </a:graphicData>
        </a:graphic>
      </p:graphicFrame>
      <p:sp>
        <p:nvSpPr>
          <p:cNvPr id="24579" name="TextBox 3"/>
          <p:cNvSpPr txBox="1">
            <a:spLocks noChangeArrowheads="1"/>
          </p:cNvSpPr>
          <p:nvPr/>
        </p:nvSpPr>
        <p:spPr bwMode="auto">
          <a:xfrm>
            <a:off x="685800" y="468312"/>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r>
              <a:rPr lang="en-US" dirty="0"/>
              <a:t>Changes I don’t like</a:t>
            </a:r>
          </a:p>
        </p:txBody>
      </p:sp>
      <p:sp>
        <p:nvSpPr>
          <p:cNvPr id="24580" name="TextBox 4"/>
          <p:cNvSpPr txBox="1">
            <a:spLocks noChangeArrowheads="1"/>
          </p:cNvSpPr>
          <p:nvPr/>
        </p:nvSpPr>
        <p:spPr bwMode="auto">
          <a:xfrm>
            <a:off x="5204012" y="468312"/>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r>
              <a:rPr lang="en-US" dirty="0"/>
              <a:t>Changes I like</a:t>
            </a:r>
          </a:p>
        </p:txBody>
      </p:sp>
    </p:spTree>
    <p:extLst>
      <p:ext uri="{BB962C8B-B14F-4D97-AF65-F5344CB8AC3E}">
        <p14:creationId xmlns:p14="http://schemas.microsoft.com/office/powerpoint/2010/main" val="32782673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457200" y="2057400"/>
            <a:ext cx="8229600" cy="4114800"/>
          </a:xfrm>
        </p:spPr>
        <p:txBody>
          <a:bodyPr>
            <a:normAutofit/>
          </a:bodyPr>
          <a:lstStyle/>
          <a:p>
            <a:r>
              <a:rPr lang="en-US" b="1" dirty="0" smtClean="0">
                <a:effectLst/>
              </a:rPr>
              <a:t>Walking on Eggshells</a:t>
            </a:r>
          </a:p>
          <a:p>
            <a:r>
              <a:rPr lang="en-US" dirty="0" smtClean="0">
                <a:effectLst/>
              </a:rPr>
              <a:t> When and with whom do you have to be especially careful about what you say or what you do?</a:t>
            </a:r>
          </a:p>
          <a:p>
            <a:r>
              <a:rPr lang="en-US" dirty="0" smtClean="0">
                <a:effectLst/>
              </a:rPr>
              <a:t> How is this like walking on eggshells?</a:t>
            </a:r>
          </a:p>
          <a:p>
            <a:r>
              <a:rPr lang="en-US" dirty="0" smtClean="0">
                <a:effectLst/>
              </a:rPr>
              <a:t>What would probably happen if you did or said the wrong thing?</a:t>
            </a:r>
          </a:p>
          <a:p>
            <a:r>
              <a:rPr lang="en-US" dirty="0" smtClean="0">
                <a:effectLst/>
              </a:rPr>
              <a:t> How does it make you feel to have to keep being so careful around this person?</a:t>
            </a:r>
          </a:p>
          <a:p>
            <a:r>
              <a:rPr lang="en-US" dirty="0" smtClean="0">
                <a:effectLst/>
              </a:rPr>
              <a:t> How was it different before the loss?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628650"/>
            <a:ext cx="171450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8703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 y="152400"/>
            <a:ext cx="3024188" cy="2759075"/>
          </a:xfrm>
          <a:noFill/>
        </p:spPr>
      </p:pic>
      <p:sp>
        <p:nvSpPr>
          <p:cNvPr id="22531" name="Rectangle 3"/>
          <p:cNvSpPr>
            <a:spLocks noChangeArrowheads="1"/>
          </p:cNvSpPr>
          <p:nvPr/>
        </p:nvSpPr>
        <p:spPr bwMode="auto">
          <a:xfrm>
            <a:off x="990600" y="3244850"/>
            <a:ext cx="716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t>Not only did I lose you, I also lost…</a:t>
            </a:r>
          </a:p>
        </p:txBody>
      </p:sp>
    </p:spTree>
    <p:extLst>
      <p:ext uri="{BB962C8B-B14F-4D97-AF65-F5344CB8AC3E}">
        <p14:creationId xmlns:p14="http://schemas.microsoft.com/office/powerpoint/2010/main" val="519009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2097206" cy="2517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76600" y="2286000"/>
            <a:ext cx="3657600" cy="2585323"/>
          </a:xfrm>
          <a:prstGeom prst="rect">
            <a:avLst/>
          </a:prstGeom>
          <a:noFill/>
        </p:spPr>
        <p:txBody>
          <a:bodyPr wrap="square" rtlCol="0">
            <a:spAutoFit/>
          </a:bodyPr>
          <a:lstStyle/>
          <a:p>
            <a:r>
              <a:rPr lang="en-US" sz="5400" dirty="0" smtClean="0"/>
              <a:t>Grief is a process, not an event</a:t>
            </a:r>
            <a:endParaRPr lang="en-US" sz="5400" dirty="0"/>
          </a:p>
        </p:txBody>
      </p:sp>
    </p:spTree>
    <p:extLst>
      <p:ext uri="{BB962C8B-B14F-4D97-AF65-F5344CB8AC3E}">
        <p14:creationId xmlns:p14="http://schemas.microsoft.com/office/powerpoint/2010/main" val="32944822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My losses</a:t>
            </a:r>
            <a:endParaRPr lang="en-US" dirty="0"/>
          </a:p>
        </p:txBody>
      </p:sp>
      <p:pic>
        <p:nvPicPr>
          <p:cNvPr id="2560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278532" y="2324100"/>
            <a:ext cx="2305949" cy="3508375"/>
          </a:xfrm>
          <a:noFill/>
        </p:spPr>
      </p:pic>
    </p:spTree>
    <p:extLst>
      <p:ext uri="{BB962C8B-B14F-4D97-AF65-F5344CB8AC3E}">
        <p14:creationId xmlns:p14="http://schemas.microsoft.com/office/powerpoint/2010/main" val="8820707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457200"/>
            <a:ext cx="1981200" cy="1323975"/>
          </a:xfrm>
          <a:noFill/>
        </p:spPr>
      </p:pic>
      <p:sp>
        <p:nvSpPr>
          <p:cNvPr id="21507" name="Rectangle 3"/>
          <p:cNvSpPr>
            <a:spLocks noChangeArrowheads="1"/>
          </p:cNvSpPr>
          <p:nvPr/>
        </p:nvSpPr>
        <p:spPr bwMode="auto">
          <a:xfrm>
            <a:off x="2057400" y="685800"/>
            <a:ext cx="6916738"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One more thing…</a:t>
            </a:r>
          </a:p>
          <a:p>
            <a:endParaRPr lang="en-US"/>
          </a:p>
          <a:p>
            <a:endParaRPr lang="en-US"/>
          </a:p>
          <a:p>
            <a:r>
              <a:rPr lang="en-US"/>
              <a:t>One thing I wish I had said__________________________</a:t>
            </a:r>
          </a:p>
          <a:p>
            <a:endParaRPr lang="en-US"/>
          </a:p>
          <a:p>
            <a:endParaRPr lang="en-US"/>
          </a:p>
          <a:p>
            <a:r>
              <a:rPr lang="en-US"/>
              <a:t>One thing I wish I had done_________________________</a:t>
            </a:r>
          </a:p>
          <a:p>
            <a:endParaRPr lang="en-US"/>
          </a:p>
          <a:p>
            <a:endParaRPr lang="en-US"/>
          </a:p>
          <a:p>
            <a:r>
              <a:rPr lang="en-US"/>
              <a:t>One thing I wish I had not said or done________________</a:t>
            </a:r>
          </a:p>
          <a:p>
            <a:endParaRPr lang="en-US"/>
          </a:p>
          <a:p>
            <a:r>
              <a:rPr lang="en-US"/>
              <a:t>________________________________________________</a:t>
            </a:r>
          </a:p>
          <a:p>
            <a:endParaRPr lang="en-US"/>
          </a:p>
          <a:p>
            <a:endParaRPr lang="en-US"/>
          </a:p>
          <a:p>
            <a:r>
              <a:rPr lang="en-US"/>
              <a:t>What I want to tell him or her is______________________</a:t>
            </a:r>
          </a:p>
          <a:p>
            <a:endParaRPr lang="en-US"/>
          </a:p>
          <a:p>
            <a:r>
              <a:rPr lang="en-US"/>
              <a:t>________________________________________________</a:t>
            </a:r>
          </a:p>
          <a:p>
            <a:endParaRPr lang="en-US"/>
          </a:p>
          <a:p>
            <a:r>
              <a:rPr lang="en-US"/>
              <a:t>_______________________________________________.</a:t>
            </a:r>
          </a:p>
        </p:txBody>
      </p:sp>
    </p:spTree>
    <p:extLst>
      <p:ext uri="{BB962C8B-B14F-4D97-AF65-F5344CB8AC3E}">
        <p14:creationId xmlns:p14="http://schemas.microsoft.com/office/powerpoint/2010/main" val="4012746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024744" cy="1143000"/>
          </a:xfrm>
        </p:spPr>
        <p:txBody>
          <a:bodyPr/>
          <a:lstStyle/>
          <a:p>
            <a:r>
              <a:rPr lang="en-US" dirty="0" smtClean="0"/>
              <a:t>Guilt</a:t>
            </a:r>
            <a:endParaRPr lang="en-US" dirty="0"/>
          </a:p>
        </p:txBody>
      </p:sp>
      <p:sp>
        <p:nvSpPr>
          <p:cNvPr id="3" name="Content Placeholder 2"/>
          <p:cNvSpPr>
            <a:spLocks noGrp="1"/>
          </p:cNvSpPr>
          <p:nvPr>
            <p:ph idx="1"/>
          </p:nvPr>
        </p:nvSpPr>
        <p:spPr>
          <a:xfrm>
            <a:off x="762000" y="2209800"/>
            <a:ext cx="7058809" cy="3622829"/>
          </a:xfrm>
        </p:spPr>
        <p:txBody>
          <a:bodyPr/>
          <a:lstStyle/>
          <a:p>
            <a:r>
              <a:rPr lang="en-US" dirty="0" smtClean="0"/>
              <a:t>I wish I had_____________________________</a:t>
            </a:r>
          </a:p>
          <a:p>
            <a:r>
              <a:rPr lang="en-US" dirty="0" smtClean="0"/>
              <a:t>If only__________________________________</a:t>
            </a:r>
          </a:p>
          <a:p>
            <a:r>
              <a:rPr lang="en-US" dirty="0" smtClean="0"/>
              <a:t>Sometimes I think it is my fault that_______</a:t>
            </a:r>
          </a:p>
          <a:p>
            <a:pPr marL="68580" indent="0">
              <a:buNone/>
            </a:pPr>
            <a:r>
              <a:rPr lang="en-US" dirty="0" smtClean="0"/>
              <a:t>_________________________________________</a:t>
            </a:r>
          </a:p>
          <a:p>
            <a:r>
              <a:rPr lang="en-US" dirty="0" smtClean="0"/>
              <a:t>I want everyone to know that I am sorry that _________________________________</a:t>
            </a:r>
          </a:p>
          <a:p>
            <a:r>
              <a:rPr lang="en-US" dirty="0" smtClean="0"/>
              <a:t>Sometimes it is hard to forgive_________________________________</a:t>
            </a: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1814" y="0"/>
            <a:ext cx="21431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76694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100944" cy="990600"/>
          </a:xfrm>
        </p:spPr>
        <p:txBody>
          <a:bodyPr/>
          <a:lstStyle/>
          <a:p>
            <a:pPr>
              <a:defRPr/>
            </a:pPr>
            <a:r>
              <a:rPr lang="en-US" dirty="0" smtClean="0"/>
              <a:t>Anger and Pain </a:t>
            </a:r>
            <a:endParaRPr lang="en-US" dirty="0"/>
          </a:p>
        </p:txBody>
      </p:sp>
      <p:pic>
        <p:nvPicPr>
          <p:cNvPr id="27651"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609600" y="1549400"/>
            <a:ext cx="8382000" cy="4851400"/>
          </a:xfrm>
          <a:noFill/>
        </p:spPr>
      </p:pic>
    </p:spTree>
    <p:extLst>
      <p:ext uri="{BB962C8B-B14F-4D97-AF65-F5344CB8AC3E}">
        <p14:creationId xmlns:p14="http://schemas.microsoft.com/office/powerpoint/2010/main" val="5791512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024744" cy="1143000"/>
          </a:xfrm>
        </p:spPr>
        <p:txBody>
          <a:bodyPr/>
          <a:lstStyle/>
          <a:p>
            <a:pPr>
              <a:defRPr/>
            </a:pPr>
            <a:r>
              <a:rPr lang="en-US" dirty="0" smtClean="0"/>
              <a:t>My Supports</a:t>
            </a:r>
            <a:endParaRPr lang="en-US" dirty="0"/>
          </a:p>
        </p:txBody>
      </p:sp>
      <p:pic>
        <p:nvPicPr>
          <p:cNvPr id="2662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43000" y="1676400"/>
            <a:ext cx="1381125" cy="1790700"/>
          </a:xfrm>
          <a:noFill/>
        </p:spPr>
      </p:pic>
      <p:pic>
        <p:nvPicPr>
          <p:cNvPr id="266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8550" y="4724400"/>
            <a:ext cx="1384300" cy="178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251200"/>
            <a:ext cx="1384300" cy="178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17338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350" y="381000"/>
            <a:ext cx="2066925" cy="1628775"/>
          </a:xfrm>
          <a:noFill/>
        </p:spPr>
      </p:pic>
      <p:sp>
        <p:nvSpPr>
          <p:cNvPr id="23555" name="Rectangle 3"/>
          <p:cNvSpPr>
            <a:spLocks noChangeArrowheads="1"/>
          </p:cNvSpPr>
          <p:nvPr/>
        </p:nvSpPr>
        <p:spPr bwMode="auto">
          <a:xfrm>
            <a:off x="1371600" y="1981200"/>
            <a:ext cx="7097713"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a:t>Dear</a:t>
            </a:r>
          </a:p>
          <a:p>
            <a:endParaRPr lang="en-US" dirty="0"/>
          </a:p>
          <a:p>
            <a:endParaRPr lang="en-US" dirty="0"/>
          </a:p>
          <a:p>
            <a:r>
              <a:rPr lang="en-US" dirty="0"/>
              <a:t>I wanted to let you know how I am doing</a:t>
            </a:r>
            <a:r>
              <a:rPr lang="en-US" dirty="0" smtClean="0"/>
              <a:t>______________________________________________________</a:t>
            </a:r>
            <a:endParaRPr lang="en-US" dirty="0"/>
          </a:p>
          <a:p>
            <a:endParaRPr lang="en-US" dirty="0"/>
          </a:p>
          <a:p>
            <a:r>
              <a:rPr lang="en-US" dirty="0" smtClean="0"/>
              <a:t>____________________________________________________________</a:t>
            </a:r>
          </a:p>
          <a:p>
            <a:endParaRPr lang="en-US" dirty="0"/>
          </a:p>
          <a:p>
            <a:r>
              <a:rPr lang="en-US" dirty="0" smtClean="0"/>
              <a:t>____________________________________________________________</a:t>
            </a:r>
          </a:p>
          <a:p>
            <a:endParaRPr lang="en-US" dirty="0"/>
          </a:p>
          <a:p>
            <a:r>
              <a:rPr lang="en-US" dirty="0" smtClean="0"/>
              <a:t>____________________________________________________________</a:t>
            </a:r>
          </a:p>
          <a:p>
            <a:endParaRPr lang="en-US" dirty="0"/>
          </a:p>
          <a:p>
            <a:r>
              <a:rPr lang="en-US" dirty="0" smtClean="0"/>
              <a:t>____________________________________________________________</a:t>
            </a:r>
          </a:p>
          <a:p>
            <a:endParaRPr lang="en-US" dirty="0"/>
          </a:p>
          <a:p>
            <a:r>
              <a:rPr lang="en-US" dirty="0" smtClean="0"/>
              <a:t>____________________________________________________________</a:t>
            </a:r>
            <a:endParaRPr lang="en-US" dirty="0"/>
          </a:p>
        </p:txBody>
      </p:sp>
    </p:spTree>
    <p:extLst>
      <p:ext uri="{BB962C8B-B14F-4D97-AF65-F5344CB8AC3E}">
        <p14:creationId xmlns:p14="http://schemas.microsoft.com/office/powerpoint/2010/main" val="6881189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gift (s)he left me…</a:t>
            </a:r>
            <a:endParaRPr lang="en-US" dirty="0"/>
          </a:p>
        </p:txBody>
      </p:sp>
      <p:pic>
        <p:nvPicPr>
          <p:cNvPr id="2048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90600" y="3048000"/>
            <a:ext cx="2609850" cy="2752725"/>
          </a:xfrm>
          <a:noFill/>
        </p:spPr>
      </p:pic>
    </p:spTree>
    <p:extLst>
      <p:ext uri="{BB962C8B-B14F-4D97-AF65-F5344CB8AC3E}">
        <p14:creationId xmlns:p14="http://schemas.microsoft.com/office/powerpoint/2010/main" val="16365512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791308" y="509954"/>
            <a:ext cx="6400800" cy="838200"/>
          </a:xfrm>
        </p:spPr>
        <p:txBody>
          <a:bodyPr/>
          <a:lstStyle/>
          <a:p>
            <a:pPr eaLnBrk="1" hangingPunct="1">
              <a:defRPr/>
            </a:pPr>
            <a:r>
              <a:rPr lang="en-US" sz="4000" dirty="0" smtClean="0">
                <a:latin typeface="Arial Black" pitchFamily="34" charset="0"/>
              </a:rPr>
              <a:t>Counseling</a:t>
            </a:r>
          </a:p>
        </p:txBody>
      </p:sp>
      <p:sp>
        <p:nvSpPr>
          <p:cNvPr id="201731" name="Rectangle 3"/>
          <p:cNvSpPr>
            <a:spLocks noGrp="1" noChangeArrowheads="1"/>
          </p:cNvSpPr>
          <p:nvPr>
            <p:ph idx="1"/>
          </p:nvPr>
        </p:nvSpPr>
        <p:spPr>
          <a:xfrm>
            <a:off x="515815" y="1524000"/>
            <a:ext cx="8229600" cy="5105400"/>
          </a:xfrm>
        </p:spPr>
        <p:txBody>
          <a:bodyPr/>
          <a:lstStyle/>
          <a:p>
            <a:pPr eaLnBrk="1" hangingPunct="1">
              <a:defRPr/>
            </a:pPr>
            <a:r>
              <a:rPr lang="en-US" dirty="0" smtClean="0">
                <a:solidFill>
                  <a:srgbClr val="FF33CC"/>
                </a:solidFill>
                <a:latin typeface="Arial Black" pitchFamily="34" charset="0"/>
              </a:rPr>
              <a:t>Empty chair</a:t>
            </a:r>
          </a:p>
          <a:p>
            <a:pPr eaLnBrk="1" hangingPunct="1">
              <a:defRPr/>
            </a:pPr>
            <a:r>
              <a:rPr lang="en-US" dirty="0" smtClean="0">
                <a:solidFill>
                  <a:srgbClr val="FF33CC"/>
                </a:solidFill>
                <a:latin typeface="Arial Black" pitchFamily="34" charset="0"/>
              </a:rPr>
              <a:t>Letter to . . . </a:t>
            </a:r>
          </a:p>
          <a:p>
            <a:pPr eaLnBrk="1" hangingPunct="1">
              <a:defRPr/>
            </a:pPr>
            <a:r>
              <a:rPr lang="en-US" dirty="0" smtClean="0">
                <a:solidFill>
                  <a:srgbClr val="FF33CC"/>
                </a:solidFill>
                <a:latin typeface="Arial Black" pitchFamily="34" charset="0"/>
              </a:rPr>
              <a:t>Role play</a:t>
            </a:r>
          </a:p>
          <a:p>
            <a:pPr eaLnBrk="1" hangingPunct="1">
              <a:defRPr/>
            </a:pPr>
            <a:r>
              <a:rPr lang="en-US" dirty="0" smtClean="0">
                <a:solidFill>
                  <a:srgbClr val="FF33CC"/>
                </a:solidFill>
                <a:latin typeface="Arial Black" pitchFamily="34" charset="0"/>
              </a:rPr>
              <a:t>Dear Abby, Oprah . . . </a:t>
            </a:r>
          </a:p>
          <a:p>
            <a:pPr eaLnBrk="1" hangingPunct="1">
              <a:defRPr/>
            </a:pPr>
            <a:r>
              <a:rPr lang="en-US" dirty="0" smtClean="0">
                <a:solidFill>
                  <a:srgbClr val="FF33CC"/>
                </a:solidFill>
                <a:latin typeface="Arial Black" pitchFamily="34" charset="0"/>
              </a:rPr>
              <a:t>How I see me, how others see me</a:t>
            </a:r>
          </a:p>
          <a:p>
            <a:pPr eaLnBrk="1" hangingPunct="1">
              <a:defRPr/>
            </a:pPr>
            <a:r>
              <a:rPr lang="en-US" dirty="0" smtClean="0">
                <a:solidFill>
                  <a:srgbClr val="FF33CC"/>
                </a:solidFill>
                <a:latin typeface="Arial Black" pitchFamily="34" charset="0"/>
              </a:rPr>
              <a:t>“I wish . . . “</a:t>
            </a:r>
          </a:p>
          <a:p>
            <a:pPr eaLnBrk="1" hangingPunct="1">
              <a:defRPr/>
            </a:pPr>
            <a:r>
              <a:rPr lang="en-US" dirty="0" smtClean="0">
                <a:solidFill>
                  <a:srgbClr val="FF33CC"/>
                </a:solidFill>
                <a:latin typeface="Arial Black" pitchFamily="34" charset="0"/>
              </a:rPr>
              <a:t>“I miss . . . “</a:t>
            </a:r>
          </a:p>
          <a:p>
            <a:pPr eaLnBrk="1" hangingPunct="1">
              <a:defRPr/>
            </a:pPr>
            <a:r>
              <a:rPr lang="en-US" dirty="0" smtClean="0">
                <a:solidFill>
                  <a:srgbClr val="FF33CC"/>
                </a:solidFill>
                <a:latin typeface="Arial Black" pitchFamily="34" charset="0"/>
              </a:rPr>
              <a:t>“It scares me most . . . “</a:t>
            </a:r>
          </a:p>
        </p:txBody>
      </p:sp>
      <p:pic>
        <p:nvPicPr>
          <p:cNvPr id="28676" name="Picture 5" descr="6104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533400"/>
            <a:ext cx="1219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7" descr="CB0376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5200" y="1143000"/>
            <a:ext cx="1117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570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1731">
                                            <p:txEl>
                                              <p:pRg st="0" end="0"/>
                                            </p:txEl>
                                          </p:spTgt>
                                        </p:tgtEl>
                                        <p:attrNameLst>
                                          <p:attrName>style.visibility</p:attrName>
                                        </p:attrNameLst>
                                      </p:cBhvr>
                                      <p:to>
                                        <p:strVal val="visible"/>
                                      </p:to>
                                    </p:set>
                                    <p:anim calcmode="lin" valueType="num">
                                      <p:cBhvr additive="base">
                                        <p:cTn id="7" dur="500" fill="hold"/>
                                        <p:tgtEl>
                                          <p:spTgt spid="2017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17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1731">
                                            <p:txEl>
                                              <p:pRg st="1" end="1"/>
                                            </p:txEl>
                                          </p:spTgt>
                                        </p:tgtEl>
                                        <p:attrNameLst>
                                          <p:attrName>style.visibility</p:attrName>
                                        </p:attrNameLst>
                                      </p:cBhvr>
                                      <p:to>
                                        <p:strVal val="visible"/>
                                      </p:to>
                                    </p:set>
                                    <p:anim calcmode="lin" valueType="num">
                                      <p:cBhvr additive="base">
                                        <p:cTn id="13" dur="500" fill="hold"/>
                                        <p:tgtEl>
                                          <p:spTgt spid="2017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17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1731">
                                            <p:txEl>
                                              <p:pRg st="2" end="2"/>
                                            </p:txEl>
                                          </p:spTgt>
                                        </p:tgtEl>
                                        <p:attrNameLst>
                                          <p:attrName>style.visibility</p:attrName>
                                        </p:attrNameLst>
                                      </p:cBhvr>
                                      <p:to>
                                        <p:strVal val="visible"/>
                                      </p:to>
                                    </p:set>
                                    <p:anim calcmode="lin" valueType="num">
                                      <p:cBhvr additive="base">
                                        <p:cTn id="19" dur="500" fill="hold"/>
                                        <p:tgtEl>
                                          <p:spTgt spid="2017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17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01731">
                                            <p:txEl>
                                              <p:pRg st="3" end="3"/>
                                            </p:txEl>
                                          </p:spTgt>
                                        </p:tgtEl>
                                        <p:attrNameLst>
                                          <p:attrName>style.visibility</p:attrName>
                                        </p:attrNameLst>
                                      </p:cBhvr>
                                      <p:to>
                                        <p:strVal val="visible"/>
                                      </p:to>
                                    </p:set>
                                    <p:anim calcmode="lin" valueType="num">
                                      <p:cBhvr additive="base">
                                        <p:cTn id="25" dur="500" fill="hold"/>
                                        <p:tgtEl>
                                          <p:spTgt spid="2017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17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01731">
                                            <p:txEl>
                                              <p:pRg st="4" end="4"/>
                                            </p:txEl>
                                          </p:spTgt>
                                        </p:tgtEl>
                                        <p:attrNameLst>
                                          <p:attrName>style.visibility</p:attrName>
                                        </p:attrNameLst>
                                      </p:cBhvr>
                                      <p:to>
                                        <p:strVal val="visible"/>
                                      </p:to>
                                    </p:set>
                                    <p:anim calcmode="lin" valueType="num">
                                      <p:cBhvr additive="base">
                                        <p:cTn id="31" dur="500" fill="hold"/>
                                        <p:tgtEl>
                                          <p:spTgt spid="2017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17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01731">
                                            <p:txEl>
                                              <p:pRg st="5" end="5"/>
                                            </p:txEl>
                                          </p:spTgt>
                                        </p:tgtEl>
                                        <p:attrNameLst>
                                          <p:attrName>style.visibility</p:attrName>
                                        </p:attrNameLst>
                                      </p:cBhvr>
                                      <p:to>
                                        <p:strVal val="visible"/>
                                      </p:to>
                                    </p:set>
                                    <p:anim calcmode="lin" valueType="num">
                                      <p:cBhvr additive="base">
                                        <p:cTn id="37" dur="500" fill="hold"/>
                                        <p:tgtEl>
                                          <p:spTgt spid="20173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17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01731">
                                            <p:txEl>
                                              <p:pRg st="6" end="6"/>
                                            </p:txEl>
                                          </p:spTgt>
                                        </p:tgtEl>
                                        <p:attrNameLst>
                                          <p:attrName>style.visibility</p:attrName>
                                        </p:attrNameLst>
                                      </p:cBhvr>
                                      <p:to>
                                        <p:strVal val="visible"/>
                                      </p:to>
                                    </p:set>
                                    <p:anim calcmode="lin" valueType="num">
                                      <p:cBhvr additive="base">
                                        <p:cTn id="43" dur="500" fill="hold"/>
                                        <p:tgtEl>
                                          <p:spTgt spid="20173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173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01731">
                                            <p:txEl>
                                              <p:pRg st="7" end="7"/>
                                            </p:txEl>
                                          </p:spTgt>
                                        </p:tgtEl>
                                        <p:attrNameLst>
                                          <p:attrName>style.visibility</p:attrName>
                                        </p:attrNameLst>
                                      </p:cBhvr>
                                      <p:to>
                                        <p:strVal val="visible"/>
                                      </p:to>
                                    </p:set>
                                    <p:anim calcmode="lin" valueType="num">
                                      <p:cBhvr additive="base">
                                        <p:cTn id="49" dur="500" fill="hold"/>
                                        <p:tgtEl>
                                          <p:spTgt spid="20173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0173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457200" y="152400"/>
            <a:ext cx="8229600" cy="838200"/>
          </a:xfrm>
        </p:spPr>
        <p:txBody>
          <a:bodyPr/>
          <a:lstStyle/>
          <a:p>
            <a:pPr eaLnBrk="1" hangingPunct="1">
              <a:defRPr/>
            </a:pPr>
            <a:r>
              <a:rPr lang="en-US" sz="3600" smtClean="0">
                <a:latin typeface="Arial Black" pitchFamily="34" charset="0"/>
              </a:rPr>
              <a:t>Counseling</a:t>
            </a:r>
          </a:p>
        </p:txBody>
      </p:sp>
      <p:sp>
        <p:nvSpPr>
          <p:cNvPr id="203779" name="Rectangle 3"/>
          <p:cNvSpPr>
            <a:spLocks noGrp="1" noChangeArrowheads="1"/>
          </p:cNvSpPr>
          <p:nvPr>
            <p:ph idx="1"/>
          </p:nvPr>
        </p:nvSpPr>
        <p:spPr>
          <a:xfrm>
            <a:off x="533400" y="1328860"/>
            <a:ext cx="7391400" cy="2819400"/>
          </a:xfrm>
        </p:spPr>
        <p:txBody>
          <a:bodyPr/>
          <a:lstStyle/>
          <a:p>
            <a:pPr eaLnBrk="1" hangingPunct="1">
              <a:defRPr/>
            </a:pPr>
            <a:r>
              <a:rPr lang="en-US" dirty="0" smtClean="0">
                <a:solidFill>
                  <a:schemeClr val="folHlink"/>
                </a:solidFill>
                <a:latin typeface="Arial Black" pitchFamily="34" charset="0"/>
              </a:rPr>
              <a:t>Memory activity</a:t>
            </a:r>
          </a:p>
          <a:p>
            <a:pPr eaLnBrk="1" hangingPunct="1">
              <a:defRPr/>
            </a:pPr>
            <a:r>
              <a:rPr lang="en-US" dirty="0" smtClean="0">
                <a:solidFill>
                  <a:schemeClr val="folHlink"/>
                </a:solidFill>
                <a:latin typeface="Arial Black" pitchFamily="34" charset="0"/>
              </a:rPr>
              <a:t>Identifying support people</a:t>
            </a:r>
          </a:p>
          <a:p>
            <a:pPr eaLnBrk="1" hangingPunct="1">
              <a:defRPr/>
            </a:pPr>
            <a:r>
              <a:rPr lang="en-US" dirty="0" smtClean="0">
                <a:solidFill>
                  <a:schemeClr val="folHlink"/>
                </a:solidFill>
                <a:latin typeface="Arial Black" pitchFamily="34" charset="0"/>
              </a:rPr>
              <a:t>Strength bombardment</a:t>
            </a:r>
          </a:p>
          <a:p>
            <a:pPr eaLnBrk="1" hangingPunct="1">
              <a:defRPr/>
            </a:pPr>
            <a:r>
              <a:rPr lang="en-US" dirty="0" smtClean="0">
                <a:solidFill>
                  <a:schemeClr val="folHlink"/>
                </a:solidFill>
                <a:latin typeface="Arial Black" pitchFamily="34" charset="0"/>
              </a:rPr>
              <a:t>“I used to think but now I know . . .” </a:t>
            </a:r>
          </a:p>
        </p:txBody>
      </p:sp>
      <p:pic>
        <p:nvPicPr>
          <p:cNvPr id="29700" name="Picture 7" descr="1574R-043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962400"/>
            <a:ext cx="24384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9" descr="380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352800"/>
            <a:ext cx="2362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11" descr="1574R-03015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4724400"/>
            <a:ext cx="23622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88189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3779">
                                            <p:txEl>
                                              <p:pRg st="0" end="0"/>
                                            </p:txEl>
                                          </p:spTgt>
                                        </p:tgtEl>
                                        <p:attrNameLst>
                                          <p:attrName>style.visibility</p:attrName>
                                        </p:attrNameLst>
                                      </p:cBhvr>
                                      <p:to>
                                        <p:strVal val="visible"/>
                                      </p:to>
                                    </p:set>
                                    <p:anim calcmode="lin" valueType="num">
                                      <p:cBhvr additive="base">
                                        <p:cTn id="7" dur="500" fill="hold"/>
                                        <p:tgtEl>
                                          <p:spTgt spid="2037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37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3779">
                                            <p:txEl>
                                              <p:pRg st="1" end="1"/>
                                            </p:txEl>
                                          </p:spTgt>
                                        </p:tgtEl>
                                        <p:attrNameLst>
                                          <p:attrName>style.visibility</p:attrName>
                                        </p:attrNameLst>
                                      </p:cBhvr>
                                      <p:to>
                                        <p:strVal val="visible"/>
                                      </p:to>
                                    </p:set>
                                    <p:anim calcmode="lin" valueType="num">
                                      <p:cBhvr additive="base">
                                        <p:cTn id="13" dur="500" fill="hold"/>
                                        <p:tgtEl>
                                          <p:spTgt spid="2037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37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3779">
                                            <p:txEl>
                                              <p:pRg st="2" end="2"/>
                                            </p:txEl>
                                          </p:spTgt>
                                        </p:tgtEl>
                                        <p:attrNameLst>
                                          <p:attrName>style.visibility</p:attrName>
                                        </p:attrNameLst>
                                      </p:cBhvr>
                                      <p:to>
                                        <p:strVal val="visible"/>
                                      </p:to>
                                    </p:set>
                                    <p:anim calcmode="lin" valueType="num">
                                      <p:cBhvr additive="base">
                                        <p:cTn id="19" dur="500" fill="hold"/>
                                        <p:tgtEl>
                                          <p:spTgt spid="2037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37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3779">
                                            <p:txEl>
                                              <p:pRg st="3" end="3"/>
                                            </p:txEl>
                                          </p:spTgt>
                                        </p:tgtEl>
                                        <p:attrNameLst>
                                          <p:attrName>style.visibility</p:attrName>
                                        </p:attrNameLst>
                                      </p:cBhvr>
                                      <p:to>
                                        <p:strVal val="visible"/>
                                      </p:to>
                                    </p:set>
                                    <p:anim calcmode="lin" valueType="num">
                                      <p:cBhvr additive="base">
                                        <p:cTn id="25" dur="500" fill="hold"/>
                                        <p:tgtEl>
                                          <p:spTgt spid="2037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377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1981200"/>
            <a:ext cx="8458200" cy="4648200"/>
          </a:xfrm>
        </p:spPr>
        <p:txBody>
          <a:bodyPr>
            <a:normAutofit/>
          </a:bodyPr>
          <a:lstStyle/>
          <a:p>
            <a:pPr marL="342900" indent="-342900" algn="l">
              <a:buFont typeface="Arial" pitchFamily="34" charset="0"/>
              <a:buChar char="•"/>
            </a:pPr>
            <a:r>
              <a:rPr lang="en-US" sz="2400" b="1" dirty="0" smtClean="0"/>
              <a:t>Can compare to a death in the family</a:t>
            </a:r>
          </a:p>
          <a:p>
            <a:pPr marL="342900" indent="-342900" algn="l">
              <a:buFont typeface="Arial" pitchFamily="34" charset="0"/>
              <a:buChar char="•"/>
            </a:pPr>
            <a:r>
              <a:rPr lang="en-US" sz="2400" b="1" dirty="0" smtClean="0"/>
              <a:t>Did not have to be close friends</a:t>
            </a:r>
          </a:p>
          <a:p>
            <a:pPr marL="342900" indent="-342900" algn="l">
              <a:buFont typeface="Arial" pitchFamily="34" charset="0"/>
              <a:buChar char="•"/>
            </a:pPr>
            <a:r>
              <a:rPr lang="en-US" sz="2400" b="1" dirty="0" smtClean="0"/>
              <a:t>Loss touches off loss.</a:t>
            </a:r>
          </a:p>
          <a:p>
            <a:pPr algn="l"/>
            <a:endParaRPr lang="en-US" b="1" dirty="0" smtClean="0"/>
          </a:p>
          <a:p>
            <a:pPr marL="342900" indent="-342900" algn="l">
              <a:buFont typeface="Arial" pitchFamily="34" charset="0"/>
              <a:buChar char="•"/>
            </a:pPr>
            <a:r>
              <a:rPr lang="en-US" sz="2400" b="1" dirty="0" smtClean="0"/>
              <a:t>Anticipated loss-talk about it-share as much information as you can without giving too much gory detail.</a:t>
            </a:r>
          </a:p>
          <a:p>
            <a:pPr algn="l"/>
            <a:endParaRPr lang="en-US" sz="2400" b="1" dirty="0" smtClean="0"/>
          </a:p>
          <a:p>
            <a:pPr marL="342900" indent="-342900" algn="l">
              <a:buFont typeface="Arial" pitchFamily="34" charset="0"/>
              <a:buChar char="•"/>
            </a:pPr>
            <a:r>
              <a:rPr lang="en-US" sz="2400" b="1" dirty="0" smtClean="0"/>
              <a:t>Let them grieve –know it comes in cycles</a:t>
            </a:r>
            <a:r>
              <a:rPr lang="en-US" b="1" dirty="0" smtClean="0"/>
              <a:t>.</a:t>
            </a:r>
          </a:p>
          <a:p>
            <a:pPr algn="l"/>
            <a:endParaRPr lang="en-US" b="1" dirty="0" smtClean="0"/>
          </a:p>
          <a:p>
            <a:pPr marL="342900" indent="-342900" algn="l">
              <a:buFont typeface="Arial" pitchFamily="34" charset="0"/>
              <a:buChar char="•"/>
            </a:pPr>
            <a:r>
              <a:rPr lang="en-US" sz="2400" b="1" dirty="0" smtClean="0"/>
              <a:t>Give a purpose-make a card for the family, donate time to a cause.</a:t>
            </a:r>
            <a:endParaRPr lang="en-US" sz="2400" b="1" dirty="0"/>
          </a:p>
        </p:txBody>
      </p:sp>
      <p:sp>
        <p:nvSpPr>
          <p:cNvPr id="2" name="Title 1"/>
          <p:cNvSpPr>
            <a:spLocks noGrp="1"/>
          </p:cNvSpPr>
          <p:nvPr>
            <p:ph type="title"/>
          </p:nvPr>
        </p:nvSpPr>
        <p:spPr/>
        <p:txBody>
          <a:bodyPr/>
          <a:lstStyle/>
          <a:p>
            <a:r>
              <a:rPr lang="en-US" dirty="0" smtClean="0"/>
              <a:t>Death in school community</a:t>
            </a:r>
            <a:endParaRPr lang="en-US" dirty="0"/>
          </a:p>
        </p:txBody>
      </p:sp>
    </p:spTree>
    <p:extLst>
      <p:ext uri="{BB962C8B-B14F-4D97-AF65-F5344CB8AC3E}">
        <p14:creationId xmlns:p14="http://schemas.microsoft.com/office/powerpoint/2010/main" val="1795894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6000" dirty="0" smtClean="0"/>
              <a:t>What kinds of losses have your students already experienced</a:t>
            </a:r>
            <a:r>
              <a:rPr lang="en-US" sz="5400" b="1" dirty="0" smtClean="0"/>
              <a:t>?</a:t>
            </a:r>
          </a:p>
        </p:txBody>
      </p:sp>
      <p:sp>
        <p:nvSpPr>
          <p:cNvPr id="3" name="Title 2"/>
          <p:cNvSpPr>
            <a:spLocks noGrp="1"/>
          </p:cNvSpPr>
          <p:nvPr>
            <p:ph type="title"/>
          </p:nvPr>
        </p:nvSpPr>
        <p:spPr/>
        <p:txBody>
          <a:bodyPr/>
          <a:lstStyle/>
          <a:p>
            <a:r>
              <a:rPr lang="en-US" dirty="0" smtClean="0"/>
              <a:t>Lots of Losses</a:t>
            </a:r>
            <a:endParaRPr lang="en-US" dirty="0"/>
          </a:p>
        </p:txBody>
      </p:sp>
    </p:spTree>
    <p:extLst>
      <p:ext uri="{BB962C8B-B14F-4D97-AF65-F5344CB8AC3E}">
        <p14:creationId xmlns:p14="http://schemas.microsoft.com/office/powerpoint/2010/main" val="16773011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pic>
        <p:nvPicPr>
          <p:cNvPr id="6146" name="Picture 2" descr="C:\Users\lmuller\AppData\Local\Microsoft\Windows\Temporary Internet Files\Content.IE5\IR0D3TGN\Blue_question_mar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209800"/>
            <a:ext cx="32004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926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81000" y="2020824"/>
            <a:ext cx="8305800" cy="4608576"/>
          </a:xfrm>
        </p:spPr>
        <p:txBody>
          <a:bodyPr>
            <a:normAutofit fontScale="92500" lnSpcReduction="20000"/>
          </a:bodyPr>
          <a:lstStyle/>
          <a:p>
            <a:pPr algn="l"/>
            <a:r>
              <a:rPr lang="en-US" sz="3200" dirty="0" smtClean="0"/>
              <a:t>All about loss</a:t>
            </a:r>
          </a:p>
          <a:p>
            <a:pPr marL="457200" indent="-457200" algn="l">
              <a:buFont typeface="Arial" pitchFamily="34" charset="0"/>
              <a:buChar char="•"/>
            </a:pPr>
            <a:r>
              <a:rPr lang="en-US" sz="3200" dirty="0" smtClean="0"/>
              <a:t>Separation anxiety</a:t>
            </a:r>
          </a:p>
          <a:p>
            <a:pPr marL="457200" indent="-457200" algn="l">
              <a:buFont typeface="Arial" pitchFamily="34" charset="0"/>
              <a:buChar char="•"/>
            </a:pPr>
            <a:r>
              <a:rPr lang="en-US" sz="3200" dirty="0" smtClean="0"/>
              <a:t>Depression</a:t>
            </a:r>
          </a:p>
          <a:p>
            <a:pPr marL="457200" indent="-457200" algn="l">
              <a:buFont typeface="Arial" pitchFamily="34" charset="0"/>
              <a:buChar char="•"/>
            </a:pPr>
            <a:r>
              <a:rPr lang="en-US" sz="3200" dirty="0" smtClean="0"/>
              <a:t>Introspection </a:t>
            </a:r>
          </a:p>
          <a:p>
            <a:pPr algn="l"/>
            <a:endParaRPr lang="en-US" sz="3200" dirty="0"/>
          </a:p>
          <a:p>
            <a:pPr algn="l"/>
            <a:endParaRPr lang="en-US" sz="3200" dirty="0" smtClean="0"/>
          </a:p>
          <a:p>
            <a:pPr algn="l"/>
            <a:endParaRPr lang="en-US" sz="3200" dirty="0"/>
          </a:p>
          <a:p>
            <a:pPr algn="l"/>
            <a:endParaRPr lang="en-US" sz="3200" dirty="0" smtClean="0"/>
          </a:p>
          <a:p>
            <a:pPr algn="l"/>
            <a:endParaRPr lang="en-US" sz="3200" dirty="0" smtClean="0"/>
          </a:p>
          <a:p>
            <a:pPr marL="457200" indent="-457200" algn="l">
              <a:buFont typeface="Arial" pitchFamily="34" charset="0"/>
              <a:buChar char="•"/>
            </a:pPr>
            <a:r>
              <a:rPr lang="en-US" sz="3200" dirty="0" smtClean="0"/>
              <a:t>Self-understanding</a:t>
            </a:r>
            <a:endParaRPr lang="en-US" sz="3200" dirty="0"/>
          </a:p>
        </p:txBody>
      </p:sp>
      <p:sp>
        <p:nvSpPr>
          <p:cNvPr id="3" name="Title 2"/>
          <p:cNvSpPr>
            <a:spLocks noGrp="1"/>
          </p:cNvSpPr>
          <p:nvPr>
            <p:ph type="title"/>
          </p:nvPr>
        </p:nvSpPr>
        <p:spPr>
          <a:xfrm>
            <a:off x="2628900" y="228600"/>
            <a:ext cx="4114800" cy="701040"/>
          </a:xfrm>
        </p:spPr>
        <p:txBody>
          <a:bodyPr/>
          <a:lstStyle/>
          <a:p>
            <a:r>
              <a:rPr lang="en-US" dirty="0" smtClean="0"/>
              <a:t>Adolescence</a:t>
            </a:r>
            <a:endParaRPr lang="en-US" dirty="0"/>
          </a:p>
        </p:txBody>
      </p:sp>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890551"/>
            <a:ext cx="2485507" cy="38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890550"/>
            <a:ext cx="2324101" cy="3824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8151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3"/>
          <p:cNvSpPr>
            <a:spLocks noGrp="1" noChangeArrowheads="1"/>
          </p:cNvSpPr>
          <p:nvPr>
            <p:ph sz="quarter" idx="13"/>
          </p:nvPr>
        </p:nvSpPr>
        <p:spPr>
          <a:xfrm>
            <a:off x="3505200" y="1219200"/>
            <a:ext cx="1676400" cy="762000"/>
          </a:xfrm>
        </p:spPr>
        <p:txBody>
          <a:bodyPr>
            <a:normAutofit/>
          </a:bodyPr>
          <a:lstStyle/>
          <a:p>
            <a:pPr eaLnBrk="1" hangingPunct="1">
              <a:buFont typeface="Wingdings" pitchFamily="2" charset="2"/>
              <a:buNone/>
              <a:defRPr/>
            </a:pPr>
            <a:r>
              <a:rPr lang="en-US" sz="2800" dirty="0" smtClean="0">
                <a:latin typeface="Arial Black" pitchFamily="34" charset="0"/>
              </a:rPr>
              <a:t>Media</a:t>
            </a:r>
          </a:p>
        </p:txBody>
      </p:sp>
      <p:sp>
        <p:nvSpPr>
          <p:cNvPr id="165890" name="Rectangle 2"/>
          <p:cNvSpPr>
            <a:spLocks noGrp="1" noChangeArrowheads="1"/>
          </p:cNvSpPr>
          <p:nvPr>
            <p:ph type="title"/>
          </p:nvPr>
        </p:nvSpPr>
        <p:spPr>
          <a:xfrm>
            <a:off x="457200" y="0"/>
            <a:ext cx="8229600" cy="914400"/>
          </a:xfrm>
        </p:spPr>
        <p:txBody>
          <a:bodyPr/>
          <a:lstStyle/>
          <a:p>
            <a:pPr eaLnBrk="1" hangingPunct="1">
              <a:defRPr/>
            </a:pPr>
            <a:r>
              <a:rPr lang="en-US" smtClean="0">
                <a:latin typeface="Arial Black" pitchFamily="34" charset="0"/>
              </a:rPr>
              <a:t>Our Culture</a:t>
            </a:r>
          </a:p>
        </p:txBody>
      </p:sp>
      <p:pic>
        <p:nvPicPr>
          <p:cNvPr id="1658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828800"/>
            <a:ext cx="1905000" cy="163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89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71431">
            <a:off x="6553200" y="2133600"/>
            <a:ext cx="2257425"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89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953000"/>
            <a:ext cx="1905000" cy="125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89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4876800"/>
            <a:ext cx="1277938"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5897" name="Rectangle 9"/>
          <p:cNvSpPr>
            <a:spLocks noChangeArrowheads="1"/>
          </p:cNvSpPr>
          <p:nvPr/>
        </p:nvSpPr>
        <p:spPr bwMode="auto">
          <a:xfrm>
            <a:off x="5867400" y="1238250"/>
            <a:ext cx="2946317"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eaLnBrk="1" hangingPunct="1">
              <a:spcBef>
                <a:spcPct val="20000"/>
              </a:spcBef>
              <a:buClr>
                <a:schemeClr val="hlink"/>
              </a:buClr>
              <a:buSzPct val="65000"/>
              <a:buFont typeface="Wingdings" pitchFamily="2" charset="2"/>
              <a:buNone/>
              <a:defRPr/>
            </a:pPr>
            <a:r>
              <a:rPr lang="en-US" sz="2400" dirty="0">
                <a:effectLst>
                  <a:outerShdw blurRad="38100" dist="38100" dir="2700000" algn="tl">
                    <a:srgbClr val="000000"/>
                  </a:outerShdw>
                </a:effectLst>
                <a:latin typeface="Arial Black" pitchFamily="34" charset="0"/>
              </a:rPr>
              <a:t>Funeral </a:t>
            </a:r>
          </a:p>
          <a:p>
            <a:pPr marL="342900" indent="-342900" algn="ctr" eaLnBrk="1" hangingPunct="1">
              <a:spcBef>
                <a:spcPct val="20000"/>
              </a:spcBef>
              <a:buClr>
                <a:schemeClr val="hlink"/>
              </a:buClr>
              <a:buSzPct val="65000"/>
              <a:buFont typeface="Wingdings" pitchFamily="2" charset="2"/>
              <a:buNone/>
              <a:defRPr/>
            </a:pPr>
            <a:r>
              <a:rPr lang="en-US" sz="2400" dirty="0">
                <a:effectLst>
                  <a:outerShdw blurRad="38100" dist="38100" dir="2700000" algn="tl">
                    <a:srgbClr val="000000"/>
                  </a:outerShdw>
                </a:effectLst>
                <a:latin typeface="Arial Black" pitchFamily="34" charset="0"/>
              </a:rPr>
              <a:t>Industry</a:t>
            </a:r>
          </a:p>
        </p:txBody>
      </p:sp>
      <p:sp>
        <p:nvSpPr>
          <p:cNvPr id="165898" name="Rectangle 10"/>
          <p:cNvSpPr>
            <a:spLocks noChangeArrowheads="1"/>
          </p:cNvSpPr>
          <p:nvPr/>
        </p:nvSpPr>
        <p:spPr bwMode="auto">
          <a:xfrm>
            <a:off x="1600200" y="3810000"/>
            <a:ext cx="2514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eaLnBrk="1" hangingPunct="1">
              <a:spcBef>
                <a:spcPct val="20000"/>
              </a:spcBef>
              <a:buClr>
                <a:schemeClr val="hlink"/>
              </a:buClr>
              <a:buSzPct val="65000"/>
              <a:buFont typeface="Wingdings" pitchFamily="2" charset="2"/>
              <a:buNone/>
              <a:defRPr/>
            </a:pPr>
            <a:r>
              <a:rPr lang="en-US" sz="2800">
                <a:effectLst>
                  <a:outerShdw blurRad="38100" dist="38100" dir="2700000" algn="tl">
                    <a:srgbClr val="000000"/>
                  </a:outerShdw>
                </a:effectLst>
                <a:latin typeface="Arial Black" pitchFamily="34" charset="0"/>
              </a:rPr>
              <a:t>  Corporate America</a:t>
            </a:r>
          </a:p>
        </p:txBody>
      </p:sp>
      <p:sp>
        <p:nvSpPr>
          <p:cNvPr id="165899" name="Rectangle 11"/>
          <p:cNvSpPr>
            <a:spLocks noChangeArrowheads="1"/>
          </p:cNvSpPr>
          <p:nvPr/>
        </p:nvSpPr>
        <p:spPr bwMode="auto">
          <a:xfrm>
            <a:off x="5334000" y="3886200"/>
            <a:ext cx="2209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eaLnBrk="1" hangingPunct="1">
              <a:spcBef>
                <a:spcPct val="20000"/>
              </a:spcBef>
              <a:buClr>
                <a:schemeClr val="hlink"/>
              </a:buClr>
              <a:buSzPct val="65000"/>
              <a:buFont typeface="Wingdings" pitchFamily="2" charset="2"/>
              <a:buNone/>
              <a:defRPr/>
            </a:pPr>
            <a:r>
              <a:rPr lang="en-US" sz="2800">
                <a:effectLst>
                  <a:outerShdw blurRad="38100" dist="38100" dir="2700000" algn="tl">
                    <a:srgbClr val="000000"/>
                  </a:outerShdw>
                </a:effectLst>
                <a:latin typeface="Arial Black" pitchFamily="34" charset="0"/>
              </a:rPr>
              <a:t>   Death    of pets</a:t>
            </a:r>
          </a:p>
        </p:txBody>
      </p:sp>
      <p:sp>
        <p:nvSpPr>
          <p:cNvPr id="165900" name="Rectangle 12"/>
          <p:cNvSpPr>
            <a:spLocks noChangeArrowheads="1"/>
          </p:cNvSpPr>
          <p:nvPr/>
        </p:nvSpPr>
        <p:spPr bwMode="auto">
          <a:xfrm>
            <a:off x="457200" y="1371600"/>
            <a:ext cx="2057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eaLnBrk="1" hangingPunct="1">
              <a:spcBef>
                <a:spcPct val="20000"/>
              </a:spcBef>
              <a:buClr>
                <a:schemeClr val="hlink"/>
              </a:buClr>
              <a:buSzPct val="65000"/>
              <a:buFont typeface="Wingdings" pitchFamily="2" charset="2"/>
              <a:buNone/>
              <a:defRPr/>
            </a:pPr>
            <a:r>
              <a:rPr lang="en-US" sz="2800">
                <a:effectLst>
                  <a:outerShdw blurRad="38100" dist="38100" dir="2700000" algn="tl">
                    <a:srgbClr val="000000"/>
                  </a:outerShdw>
                </a:effectLst>
                <a:latin typeface="Arial Black" pitchFamily="34" charset="0"/>
              </a:rPr>
              <a:t>Quick Fix</a:t>
            </a:r>
          </a:p>
        </p:txBody>
      </p:sp>
      <p:pic>
        <p:nvPicPr>
          <p:cNvPr id="165901"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1981200"/>
            <a:ext cx="16002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10830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5900"/>
                                        </p:tgtEl>
                                        <p:attrNameLst>
                                          <p:attrName>style.visibility</p:attrName>
                                        </p:attrNameLst>
                                      </p:cBhvr>
                                      <p:to>
                                        <p:strVal val="visible"/>
                                      </p:to>
                                    </p:set>
                                    <p:anim calcmode="lin" valueType="num">
                                      <p:cBhvr additive="base">
                                        <p:cTn id="7" dur="500" fill="hold"/>
                                        <p:tgtEl>
                                          <p:spTgt spid="165900"/>
                                        </p:tgtEl>
                                        <p:attrNameLst>
                                          <p:attrName>ppt_x</p:attrName>
                                        </p:attrNameLst>
                                      </p:cBhvr>
                                      <p:tavLst>
                                        <p:tav tm="0">
                                          <p:val>
                                            <p:strVal val="#ppt_x"/>
                                          </p:val>
                                        </p:tav>
                                        <p:tav tm="100000">
                                          <p:val>
                                            <p:strVal val="#ppt_x"/>
                                          </p:val>
                                        </p:tav>
                                      </p:tavLst>
                                    </p:anim>
                                    <p:anim calcmode="lin" valueType="num">
                                      <p:cBhvr additive="base">
                                        <p:cTn id="8" dur="500" fill="hold"/>
                                        <p:tgtEl>
                                          <p:spTgt spid="16590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5901"/>
                                        </p:tgtEl>
                                        <p:attrNameLst>
                                          <p:attrName>style.visibility</p:attrName>
                                        </p:attrNameLst>
                                      </p:cBhvr>
                                      <p:to>
                                        <p:strVal val="visible"/>
                                      </p:to>
                                    </p:set>
                                    <p:anim calcmode="lin" valueType="num">
                                      <p:cBhvr additive="base">
                                        <p:cTn id="11" dur="500" fill="hold"/>
                                        <p:tgtEl>
                                          <p:spTgt spid="165901"/>
                                        </p:tgtEl>
                                        <p:attrNameLst>
                                          <p:attrName>ppt_x</p:attrName>
                                        </p:attrNameLst>
                                      </p:cBhvr>
                                      <p:tavLst>
                                        <p:tav tm="0">
                                          <p:val>
                                            <p:strVal val="#ppt_x"/>
                                          </p:val>
                                        </p:tav>
                                        <p:tav tm="100000">
                                          <p:val>
                                            <p:strVal val="#ppt_x"/>
                                          </p:val>
                                        </p:tav>
                                      </p:tavLst>
                                    </p:anim>
                                    <p:anim calcmode="lin" valueType="num">
                                      <p:cBhvr additive="base">
                                        <p:cTn id="12" dur="500" fill="hold"/>
                                        <p:tgtEl>
                                          <p:spTgt spid="16590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5891">
                                            <p:txEl>
                                              <p:pRg st="0" end="0"/>
                                            </p:txEl>
                                          </p:spTgt>
                                        </p:tgtEl>
                                        <p:attrNameLst>
                                          <p:attrName>style.visibility</p:attrName>
                                        </p:attrNameLst>
                                      </p:cBhvr>
                                      <p:to>
                                        <p:strVal val="visible"/>
                                      </p:to>
                                    </p:set>
                                    <p:anim calcmode="lin" valueType="num">
                                      <p:cBhvr additive="base">
                                        <p:cTn id="17" dur="500" fill="hold"/>
                                        <p:tgtEl>
                                          <p:spTgt spid="165891">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5891">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65892"/>
                                        </p:tgtEl>
                                        <p:attrNameLst>
                                          <p:attrName>style.visibility</p:attrName>
                                        </p:attrNameLst>
                                      </p:cBhvr>
                                      <p:to>
                                        <p:strVal val="visible"/>
                                      </p:to>
                                    </p:set>
                                    <p:anim calcmode="lin" valueType="num">
                                      <p:cBhvr additive="base">
                                        <p:cTn id="21" dur="500" fill="hold"/>
                                        <p:tgtEl>
                                          <p:spTgt spid="165892"/>
                                        </p:tgtEl>
                                        <p:attrNameLst>
                                          <p:attrName>ppt_x</p:attrName>
                                        </p:attrNameLst>
                                      </p:cBhvr>
                                      <p:tavLst>
                                        <p:tav tm="0">
                                          <p:val>
                                            <p:strVal val="#ppt_x"/>
                                          </p:val>
                                        </p:tav>
                                        <p:tav tm="100000">
                                          <p:val>
                                            <p:strVal val="#ppt_x"/>
                                          </p:val>
                                        </p:tav>
                                      </p:tavLst>
                                    </p:anim>
                                    <p:anim calcmode="lin" valueType="num">
                                      <p:cBhvr additive="base">
                                        <p:cTn id="22" dur="500" fill="hold"/>
                                        <p:tgtEl>
                                          <p:spTgt spid="165892"/>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5897"/>
                                        </p:tgtEl>
                                        <p:attrNameLst>
                                          <p:attrName>style.visibility</p:attrName>
                                        </p:attrNameLst>
                                      </p:cBhvr>
                                      <p:to>
                                        <p:strVal val="visible"/>
                                      </p:to>
                                    </p:set>
                                    <p:anim calcmode="lin" valueType="num">
                                      <p:cBhvr additive="base">
                                        <p:cTn id="27" dur="500" fill="hold"/>
                                        <p:tgtEl>
                                          <p:spTgt spid="165897"/>
                                        </p:tgtEl>
                                        <p:attrNameLst>
                                          <p:attrName>ppt_x</p:attrName>
                                        </p:attrNameLst>
                                      </p:cBhvr>
                                      <p:tavLst>
                                        <p:tav tm="0">
                                          <p:val>
                                            <p:strVal val="#ppt_x"/>
                                          </p:val>
                                        </p:tav>
                                        <p:tav tm="100000">
                                          <p:val>
                                            <p:strVal val="#ppt_x"/>
                                          </p:val>
                                        </p:tav>
                                      </p:tavLst>
                                    </p:anim>
                                    <p:anim calcmode="lin" valueType="num">
                                      <p:cBhvr additive="base">
                                        <p:cTn id="28" dur="500" fill="hold"/>
                                        <p:tgtEl>
                                          <p:spTgt spid="16589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5894"/>
                                        </p:tgtEl>
                                        <p:attrNameLst>
                                          <p:attrName>style.visibility</p:attrName>
                                        </p:attrNameLst>
                                      </p:cBhvr>
                                      <p:to>
                                        <p:strVal val="visible"/>
                                      </p:to>
                                    </p:set>
                                    <p:anim calcmode="lin" valueType="num">
                                      <p:cBhvr additive="base">
                                        <p:cTn id="31" dur="500" fill="hold"/>
                                        <p:tgtEl>
                                          <p:spTgt spid="165894"/>
                                        </p:tgtEl>
                                        <p:attrNameLst>
                                          <p:attrName>ppt_x</p:attrName>
                                        </p:attrNameLst>
                                      </p:cBhvr>
                                      <p:tavLst>
                                        <p:tav tm="0">
                                          <p:val>
                                            <p:strVal val="#ppt_x"/>
                                          </p:val>
                                        </p:tav>
                                        <p:tav tm="100000">
                                          <p:val>
                                            <p:strVal val="#ppt_x"/>
                                          </p:val>
                                        </p:tav>
                                      </p:tavLst>
                                    </p:anim>
                                    <p:anim calcmode="lin" valueType="num">
                                      <p:cBhvr additive="base">
                                        <p:cTn id="32" dur="500" fill="hold"/>
                                        <p:tgtEl>
                                          <p:spTgt spid="16589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5898"/>
                                        </p:tgtEl>
                                        <p:attrNameLst>
                                          <p:attrName>style.visibility</p:attrName>
                                        </p:attrNameLst>
                                      </p:cBhvr>
                                      <p:to>
                                        <p:strVal val="visible"/>
                                      </p:to>
                                    </p:set>
                                    <p:anim calcmode="lin" valueType="num">
                                      <p:cBhvr additive="base">
                                        <p:cTn id="37" dur="500" fill="hold"/>
                                        <p:tgtEl>
                                          <p:spTgt spid="165898"/>
                                        </p:tgtEl>
                                        <p:attrNameLst>
                                          <p:attrName>ppt_x</p:attrName>
                                        </p:attrNameLst>
                                      </p:cBhvr>
                                      <p:tavLst>
                                        <p:tav tm="0">
                                          <p:val>
                                            <p:strVal val="#ppt_x"/>
                                          </p:val>
                                        </p:tav>
                                        <p:tav tm="100000">
                                          <p:val>
                                            <p:strVal val="#ppt_x"/>
                                          </p:val>
                                        </p:tav>
                                      </p:tavLst>
                                    </p:anim>
                                    <p:anim calcmode="lin" valueType="num">
                                      <p:cBhvr additive="base">
                                        <p:cTn id="38" dur="500" fill="hold"/>
                                        <p:tgtEl>
                                          <p:spTgt spid="165898"/>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65895"/>
                                        </p:tgtEl>
                                        <p:attrNameLst>
                                          <p:attrName>style.visibility</p:attrName>
                                        </p:attrNameLst>
                                      </p:cBhvr>
                                      <p:to>
                                        <p:strVal val="visible"/>
                                      </p:to>
                                    </p:set>
                                    <p:anim calcmode="lin" valueType="num">
                                      <p:cBhvr additive="base">
                                        <p:cTn id="41" dur="500" fill="hold"/>
                                        <p:tgtEl>
                                          <p:spTgt spid="165895"/>
                                        </p:tgtEl>
                                        <p:attrNameLst>
                                          <p:attrName>ppt_x</p:attrName>
                                        </p:attrNameLst>
                                      </p:cBhvr>
                                      <p:tavLst>
                                        <p:tav tm="0">
                                          <p:val>
                                            <p:strVal val="#ppt_x"/>
                                          </p:val>
                                        </p:tav>
                                        <p:tav tm="100000">
                                          <p:val>
                                            <p:strVal val="#ppt_x"/>
                                          </p:val>
                                        </p:tav>
                                      </p:tavLst>
                                    </p:anim>
                                    <p:anim calcmode="lin" valueType="num">
                                      <p:cBhvr additive="base">
                                        <p:cTn id="42" dur="500" fill="hold"/>
                                        <p:tgtEl>
                                          <p:spTgt spid="165895"/>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65899"/>
                                        </p:tgtEl>
                                        <p:attrNameLst>
                                          <p:attrName>style.visibility</p:attrName>
                                        </p:attrNameLst>
                                      </p:cBhvr>
                                      <p:to>
                                        <p:strVal val="visible"/>
                                      </p:to>
                                    </p:set>
                                    <p:anim calcmode="lin" valueType="num">
                                      <p:cBhvr additive="base">
                                        <p:cTn id="47" dur="500" fill="hold"/>
                                        <p:tgtEl>
                                          <p:spTgt spid="165899"/>
                                        </p:tgtEl>
                                        <p:attrNameLst>
                                          <p:attrName>ppt_x</p:attrName>
                                        </p:attrNameLst>
                                      </p:cBhvr>
                                      <p:tavLst>
                                        <p:tav tm="0">
                                          <p:val>
                                            <p:strVal val="#ppt_x"/>
                                          </p:val>
                                        </p:tav>
                                        <p:tav tm="100000">
                                          <p:val>
                                            <p:strVal val="#ppt_x"/>
                                          </p:val>
                                        </p:tav>
                                      </p:tavLst>
                                    </p:anim>
                                    <p:anim calcmode="lin" valueType="num">
                                      <p:cBhvr additive="base">
                                        <p:cTn id="48" dur="500" fill="hold"/>
                                        <p:tgtEl>
                                          <p:spTgt spid="16589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65896"/>
                                        </p:tgtEl>
                                        <p:attrNameLst>
                                          <p:attrName>style.visibility</p:attrName>
                                        </p:attrNameLst>
                                      </p:cBhvr>
                                      <p:to>
                                        <p:strVal val="visible"/>
                                      </p:to>
                                    </p:set>
                                    <p:anim calcmode="lin" valueType="num">
                                      <p:cBhvr additive="base">
                                        <p:cTn id="51" dur="500" fill="hold"/>
                                        <p:tgtEl>
                                          <p:spTgt spid="165896"/>
                                        </p:tgtEl>
                                        <p:attrNameLst>
                                          <p:attrName>ppt_x</p:attrName>
                                        </p:attrNameLst>
                                      </p:cBhvr>
                                      <p:tavLst>
                                        <p:tav tm="0">
                                          <p:val>
                                            <p:strVal val="#ppt_x"/>
                                          </p:val>
                                        </p:tav>
                                        <p:tav tm="100000">
                                          <p:val>
                                            <p:strVal val="#ppt_x"/>
                                          </p:val>
                                        </p:tav>
                                      </p:tavLst>
                                    </p:anim>
                                    <p:anim calcmode="lin" valueType="num">
                                      <p:cBhvr additive="base">
                                        <p:cTn id="52" dur="500" fill="hold"/>
                                        <p:tgtEl>
                                          <p:spTgt spid="1658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p"/>
      <p:bldP spid="165897" grpId="0"/>
      <p:bldP spid="165898" grpId="0"/>
      <p:bldP spid="165899" grpId="0"/>
      <p:bldP spid="16590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sz="quarter" idx="13"/>
          </p:nvPr>
        </p:nvSpPr>
        <p:spPr>
          <a:xfrm>
            <a:off x="457200" y="1676400"/>
            <a:ext cx="8229600" cy="4419600"/>
          </a:xfrm>
        </p:spPr>
        <p:txBody>
          <a:bodyPr>
            <a:normAutofit/>
          </a:bodyPr>
          <a:lstStyle/>
          <a:p>
            <a:pPr eaLnBrk="1" hangingPunct="1">
              <a:defRPr/>
            </a:pPr>
            <a:r>
              <a:rPr lang="en-US" sz="3600" dirty="0" smtClean="0">
                <a:solidFill>
                  <a:schemeClr val="hlink"/>
                </a:solidFill>
                <a:latin typeface="+mj-lt"/>
              </a:rPr>
              <a:t>Society uses euphemisms</a:t>
            </a:r>
          </a:p>
          <a:p>
            <a:pPr eaLnBrk="1" hangingPunct="1">
              <a:defRPr/>
            </a:pPr>
            <a:r>
              <a:rPr lang="en-US" sz="3600" dirty="0" smtClean="0">
                <a:solidFill>
                  <a:schemeClr val="hlink"/>
                </a:solidFill>
                <a:latin typeface="+mj-lt"/>
              </a:rPr>
              <a:t>Families “protect” children</a:t>
            </a:r>
          </a:p>
          <a:p>
            <a:pPr eaLnBrk="1" hangingPunct="1">
              <a:defRPr/>
            </a:pPr>
            <a:r>
              <a:rPr lang="en-US" sz="3600" dirty="0" smtClean="0">
                <a:solidFill>
                  <a:schemeClr val="hlink"/>
                </a:solidFill>
                <a:latin typeface="+mj-lt"/>
              </a:rPr>
              <a:t>Schools expect a return to routines</a:t>
            </a:r>
          </a:p>
          <a:p>
            <a:pPr marL="571500" indent="-571500" algn="l" eaLnBrk="1" hangingPunct="1">
              <a:buFont typeface="Arial" pitchFamily="34" charset="0"/>
              <a:buChar char="•"/>
              <a:defRPr/>
            </a:pPr>
            <a:r>
              <a:rPr lang="en-US" sz="3600" dirty="0" smtClean="0">
                <a:solidFill>
                  <a:schemeClr val="hlink"/>
                </a:solidFill>
                <a:latin typeface="+mj-lt"/>
              </a:rPr>
              <a:t>Friends don’t ask</a:t>
            </a:r>
          </a:p>
          <a:p>
            <a:pPr marL="571500" indent="-571500" algn="l" eaLnBrk="1" hangingPunct="1">
              <a:buFont typeface="Arial" pitchFamily="34" charset="0"/>
              <a:buChar char="•"/>
              <a:defRPr/>
            </a:pPr>
            <a:r>
              <a:rPr lang="en-US" sz="3600" dirty="0" smtClean="0">
                <a:solidFill>
                  <a:schemeClr val="hlink"/>
                </a:solidFill>
                <a:latin typeface="+mj-lt"/>
              </a:rPr>
              <a:t>Adults don’t ask</a:t>
            </a:r>
          </a:p>
          <a:p>
            <a:pPr marL="571500" indent="-571500" algn="l" eaLnBrk="1" hangingPunct="1">
              <a:buFont typeface="Arial" pitchFamily="34" charset="0"/>
              <a:buChar char="•"/>
              <a:defRPr/>
            </a:pPr>
            <a:r>
              <a:rPr lang="en-US" sz="3600" dirty="0" smtClean="0">
                <a:solidFill>
                  <a:schemeClr val="hlink"/>
                </a:solidFill>
                <a:latin typeface="+mj-lt"/>
              </a:rPr>
              <a:t>They feel alone</a:t>
            </a:r>
          </a:p>
          <a:p>
            <a:pPr eaLnBrk="1" hangingPunct="1">
              <a:buFont typeface="Wingdings" pitchFamily="2" charset="2"/>
              <a:buNone/>
              <a:defRPr/>
            </a:pPr>
            <a:endParaRPr lang="en-US" sz="3600" dirty="0" smtClean="0">
              <a:solidFill>
                <a:schemeClr val="hlink"/>
              </a:solidFill>
              <a:latin typeface="Arial Black" pitchFamily="34" charset="0"/>
            </a:endParaRPr>
          </a:p>
        </p:txBody>
      </p:sp>
      <p:sp>
        <p:nvSpPr>
          <p:cNvPr id="168962" name="Rectangle 2"/>
          <p:cNvSpPr>
            <a:spLocks noGrp="1" noChangeArrowheads="1"/>
          </p:cNvSpPr>
          <p:nvPr>
            <p:ph type="title"/>
          </p:nvPr>
        </p:nvSpPr>
        <p:spPr>
          <a:xfrm>
            <a:off x="2514600" y="304800"/>
            <a:ext cx="4114800" cy="701040"/>
          </a:xfrm>
        </p:spPr>
        <p:txBody>
          <a:bodyPr/>
          <a:lstStyle/>
          <a:p>
            <a:pPr eaLnBrk="1" hangingPunct="1">
              <a:defRPr/>
            </a:pPr>
            <a:r>
              <a:rPr lang="en-US" smtClean="0">
                <a:latin typeface="Arial Black" pitchFamily="34" charset="0"/>
              </a:rPr>
              <a:t>Our Children</a:t>
            </a:r>
          </a:p>
        </p:txBody>
      </p:sp>
      <p:pic>
        <p:nvPicPr>
          <p:cNvPr id="1689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8581" y="4191000"/>
            <a:ext cx="1563144"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2963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anim calcmode="lin" valueType="num">
                                      <p:cBhvr additive="base">
                                        <p:cTn id="7" dur="500" fill="hold"/>
                                        <p:tgtEl>
                                          <p:spTgt spid="1689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8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8963">
                                            <p:txEl>
                                              <p:pRg st="1" end="1"/>
                                            </p:txEl>
                                          </p:spTgt>
                                        </p:tgtEl>
                                        <p:attrNameLst>
                                          <p:attrName>style.visibility</p:attrName>
                                        </p:attrNameLst>
                                      </p:cBhvr>
                                      <p:to>
                                        <p:strVal val="visible"/>
                                      </p:to>
                                    </p:set>
                                    <p:anim calcmode="lin" valueType="num">
                                      <p:cBhvr additive="base">
                                        <p:cTn id="13" dur="500" fill="hold"/>
                                        <p:tgtEl>
                                          <p:spTgt spid="1689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89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8963">
                                            <p:txEl>
                                              <p:pRg st="2" end="2"/>
                                            </p:txEl>
                                          </p:spTgt>
                                        </p:tgtEl>
                                        <p:attrNameLst>
                                          <p:attrName>style.visibility</p:attrName>
                                        </p:attrNameLst>
                                      </p:cBhvr>
                                      <p:to>
                                        <p:strVal val="visible"/>
                                      </p:to>
                                    </p:set>
                                    <p:anim calcmode="lin" valueType="num">
                                      <p:cBhvr additive="base">
                                        <p:cTn id="19" dur="500" fill="hold"/>
                                        <p:tgtEl>
                                          <p:spTgt spid="1689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89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68963">
                                            <p:txEl>
                                              <p:pRg st="3" end="3"/>
                                            </p:txEl>
                                          </p:spTgt>
                                        </p:tgtEl>
                                        <p:attrNameLst>
                                          <p:attrName>style.visibility</p:attrName>
                                        </p:attrNameLst>
                                      </p:cBhvr>
                                      <p:to>
                                        <p:strVal val="visible"/>
                                      </p:to>
                                    </p:set>
                                    <p:anim calcmode="lin" valueType="num">
                                      <p:cBhvr additive="base">
                                        <p:cTn id="25" dur="500" fill="hold"/>
                                        <p:tgtEl>
                                          <p:spTgt spid="1689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89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8963">
                                            <p:txEl>
                                              <p:pRg st="4" end="4"/>
                                            </p:txEl>
                                          </p:spTgt>
                                        </p:tgtEl>
                                        <p:attrNameLst>
                                          <p:attrName>style.visibility</p:attrName>
                                        </p:attrNameLst>
                                      </p:cBhvr>
                                      <p:to>
                                        <p:strVal val="visible"/>
                                      </p:to>
                                    </p:set>
                                    <p:anim calcmode="lin" valueType="num">
                                      <p:cBhvr additive="base">
                                        <p:cTn id="31" dur="500" fill="hold"/>
                                        <p:tgtEl>
                                          <p:spTgt spid="1689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89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68963">
                                            <p:txEl>
                                              <p:pRg st="5" end="5"/>
                                            </p:txEl>
                                          </p:spTgt>
                                        </p:tgtEl>
                                        <p:attrNameLst>
                                          <p:attrName>style.visibility</p:attrName>
                                        </p:attrNameLst>
                                      </p:cBhvr>
                                      <p:to>
                                        <p:strVal val="visible"/>
                                      </p:to>
                                    </p:set>
                                    <p:anim calcmode="lin" valueType="num">
                                      <p:cBhvr additive="base">
                                        <p:cTn id="37" dur="500" fill="hold"/>
                                        <p:tgtEl>
                                          <p:spTgt spid="16896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896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68964"/>
                                        </p:tgtEl>
                                        <p:attrNameLst>
                                          <p:attrName>style.visibility</p:attrName>
                                        </p:attrNameLst>
                                      </p:cBhvr>
                                      <p:to>
                                        <p:strVal val="visible"/>
                                      </p:to>
                                    </p:set>
                                    <p:anim calcmode="lin" valueType="num">
                                      <p:cBhvr additive="base">
                                        <p:cTn id="41" dur="500" fill="hold"/>
                                        <p:tgtEl>
                                          <p:spTgt spid="168964"/>
                                        </p:tgtEl>
                                        <p:attrNameLst>
                                          <p:attrName>ppt_x</p:attrName>
                                        </p:attrNameLst>
                                      </p:cBhvr>
                                      <p:tavLst>
                                        <p:tav tm="0">
                                          <p:val>
                                            <p:strVal val="#ppt_x"/>
                                          </p:val>
                                        </p:tav>
                                        <p:tav tm="100000">
                                          <p:val>
                                            <p:strVal val="#ppt_x"/>
                                          </p:val>
                                        </p:tav>
                                      </p:tavLst>
                                    </p:anim>
                                    <p:anim calcmode="lin" valueType="num">
                                      <p:cBhvr additive="base">
                                        <p:cTn id="42" dur="500" fill="hold"/>
                                        <p:tgtEl>
                                          <p:spTgt spid="1689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noChangeArrowheads="1"/>
          </p:cNvSpPr>
          <p:nvPr>
            <p:ph sz="quarter" idx="13"/>
          </p:nvPr>
        </p:nvSpPr>
        <p:spPr>
          <a:xfrm>
            <a:off x="453292" y="2133600"/>
            <a:ext cx="6019800" cy="4419600"/>
          </a:xfrm>
        </p:spPr>
        <p:txBody>
          <a:bodyPr/>
          <a:lstStyle/>
          <a:p>
            <a:pPr eaLnBrk="1" hangingPunct="1">
              <a:buFont typeface="Wingdings" pitchFamily="2" charset="2"/>
              <a:buNone/>
              <a:defRPr/>
            </a:pPr>
            <a:r>
              <a:rPr lang="en-US" sz="3600" dirty="0" smtClean="0">
                <a:solidFill>
                  <a:srgbClr val="66FF33"/>
                </a:solidFill>
                <a:latin typeface="Arial Black" pitchFamily="34" charset="0"/>
              </a:rPr>
              <a:t>  </a:t>
            </a:r>
            <a:r>
              <a:rPr lang="en-US" sz="3600" dirty="0" smtClean="0">
                <a:solidFill>
                  <a:srgbClr val="66FF33"/>
                </a:solidFill>
                <a:latin typeface="+mj-lt"/>
              </a:rPr>
              <a:t>“No one talked to me about it . . . at all.  I felt kind of like an outsider  at school because no one said anything about it.”</a:t>
            </a:r>
          </a:p>
        </p:txBody>
      </p:sp>
      <p:sp>
        <p:nvSpPr>
          <p:cNvPr id="175106" name="Rectangle 2"/>
          <p:cNvSpPr>
            <a:spLocks noGrp="1" noChangeArrowheads="1"/>
          </p:cNvSpPr>
          <p:nvPr>
            <p:ph type="title"/>
          </p:nvPr>
        </p:nvSpPr>
        <p:spPr>
          <a:xfrm>
            <a:off x="2667000" y="381000"/>
            <a:ext cx="4114800" cy="701040"/>
          </a:xfrm>
        </p:spPr>
        <p:txBody>
          <a:bodyPr/>
          <a:lstStyle/>
          <a:p>
            <a:pPr eaLnBrk="1" hangingPunct="1">
              <a:defRPr/>
            </a:pPr>
            <a:r>
              <a:rPr lang="en-US" smtClean="0">
                <a:latin typeface="Arial Black" pitchFamily="34" charset="0"/>
              </a:rPr>
              <a:t>Our Children</a:t>
            </a:r>
          </a:p>
        </p:txBody>
      </p:sp>
      <p:pic>
        <p:nvPicPr>
          <p:cNvPr id="6148" name="Picture 6" descr="F00058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400" y="3124200"/>
            <a:ext cx="2184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4849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1_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3.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1890</TotalTime>
  <Words>3459</Words>
  <Application>Microsoft Office PowerPoint</Application>
  <PresentationFormat>On-screen Show (4:3)</PresentationFormat>
  <Paragraphs>621</Paragraphs>
  <Slides>50</Slides>
  <Notes>48</Notes>
  <HiddenSlides>0</HiddenSlides>
  <MMClips>0</MMClips>
  <ScaleCrop>false</ScaleCrop>
  <HeadingPairs>
    <vt:vector size="4" baseType="variant">
      <vt:variant>
        <vt:lpstr>Theme</vt:lpstr>
      </vt:variant>
      <vt:variant>
        <vt:i4>4</vt:i4>
      </vt:variant>
      <vt:variant>
        <vt:lpstr>Slide Titles</vt:lpstr>
      </vt:variant>
      <vt:variant>
        <vt:i4>50</vt:i4>
      </vt:variant>
    </vt:vector>
  </HeadingPairs>
  <TitlesOfParts>
    <vt:vector size="54" baseType="lpstr">
      <vt:lpstr>BlackTie</vt:lpstr>
      <vt:lpstr>1_BlackTie</vt:lpstr>
      <vt:lpstr>Austin</vt:lpstr>
      <vt:lpstr>Office Theme</vt:lpstr>
      <vt:lpstr>Dealing with Grief and Loss</vt:lpstr>
      <vt:lpstr>Grief and Incarceration</vt:lpstr>
      <vt:lpstr>PowerPoint Presentation</vt:lpstr>
      <vt:lpstr>PowerPoint Presentation</vt:lpstr>
      <vt:lpstr>Lots of Losses</vt:lpstr>
      <vt:lpstr>Adolescence</vt:lpstr>
      <vt:lpstr>Our Culture</vt:lpstr>
      <vt:lpstr>Our Children</vt:lpstr>
      <vt:lpstr>Our Children</vt:lpstr>
      <vt:lpstr>Ourselves</vt:lpstr>
      <vt:lpstr>Words…</vt:lpstr>
      <vt:lpstr>Consider Your Own Experience</vt:lpstr>
      <vt:lpstr>Secondary Losses</vt:lpstr>
      <vt:lpstr>GRIEF</vt:lpstr>
      <vt:lpstr>The Truth about Grief</vt:lpstr>
      <vt:lpstr>Grief-The emotional experience</vt:lpstr>
      <vt:lpstr>The physical experience</vt:lpstr>
      <vt:lpstr>The reactions</vt:lpstr>
      <vt:lpstr>Males vs Females</vt:lpstr>
      <vt:lpstr>Situational Complications</vt:lpstr>
      <vt:lpstr>What aRe the Issues </vt:lpstr>
      <vt:lpstr>Counseling is almost always about Loss</vt:lpstr>
      <vt:lpstr>PowerPoint Presentation</vt:lpstr>
      <vt:lpstr>Case study</vt:lpstr>
      <vt:lpstr>Small group discussion</vt:lpstr>
      <vt:lpstr>Task 1  To accept the  reality of the loss</vt:lpstr>
      <vt:lpstr>Task #2 To work through the Pain and the  Grief </vt:lpstr>
      <vt:lpstr>Work Though the Guilt and pain</vt:lpstr>
      <vt:lpstr>Task #3 To adjust to an environment in which the deceased is missing </vt:lpstr>
      <vt:lpstr>Task #4 Emotionally Relocate the deceased and move on</vt:lpstr>
      <vt:lpstr>Complicated losses</vt:lpstr>
      <vt:lpstr>What not  to do</vt:lpstr>
      <vt:lpstr>Counseling-your favorites</vt:lpstr>
      <vt:lpstr>Minefields</vt:lpstr>
      <vt:lpstr>My Favorite Memories</vt:lpstr>
      <vt:lpstr>PowerPoint Presentation</vt:lpstr>
      <vt:lpstr>PowerPoint Presentation</vt:lpstr>
      <vt:lpstr>PowerPoint Presentation</vt:lpstr>
      <vt:lpstr>PowerPoint Presentation</vt:lpstr>
      <vt:lpstr>My losses</vt:lpstr>
      <vt:lpstr>PowerPoint Presentation</vt:lpstr>
      <vt:lpstr>Guilt</vt:lpstr>
      <vt:lpstr>Anger and Pain </vt:lpstr>
      <vt:lpstr>My Supports</vt:lpstr>
      <vt:lpstr>PowerPoint Presentation</vt:lpstr>
      <vt:lpstr>The gift (s)he left me…</vt:lpstr>
      <vt:lpstr>Counseling</vt:lpstr>
      <vt:lpstr>Counseling</vt:lpstr>
      <vt:lpstr>Death in school community</vt:lpstr>
      <vt:lpstr>Questions? </vt:lpstr>
    </vt:vector>
  </TitlesOfParts>
  <Company>MSDE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Dealing with Grief and Loss</dc:title>
  <dc:creator>Lynne Muller</dc:creator>
  <cp:lastModifiedBy>Lynne Muller</cp:lastModifiedBy>
  <cp:revision>56</cp:revision>
  <dcterms:created xsi:type="dcterms:W3CDTF">2015-04-07T14:36:37Z</dcterms:created>
  <dcterms:modified xsi:type="dcterms:W3CDTF">2015-04-14T15:21:53Z</dcterms:modified>
</cp:coreProperties>
</file>