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607" r:id="rId5"/>
    <p:sldId id="2597" r:id="rId6"/>
    <p:sldId id="2560" r:id="rId7"/>
    <p:sldId id="2540" r:id="rId8"/>
    <p:sldId id="2565" r:id="rId9"/>
    <p:sldId id="2584" r:id="rId10"/>
    <p:sldId id="2611" r:id="rId11"/>
    <p:sldId id="2606" r:id="rId12"/>
    <p:sldId id="2608" r:id="rId13"/>
    <p:sldId id="2598" r:id="rId14"/>
    <p:sldId id="2610" r:id="rId15"/>
    <p:sldId id="2599" r:id="rId16"/>
    <p:sldId id="2609" r:id="rId17"/>
    <p:sldId id="2601" r:id="rId18"/>
    <p:sldId id="26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5238" autoAdjust="0"/>
  </p:normalViewPr>
  <p:slideViewPr>
    <p:cSldViewPr snapToGrid="0" snapToObjects="1" showGuides="1">
      <p:cViewPr varScale="1">
        <p:scale>
          <a:sx n="91" d="100"/>
          <a:sy n="91" d="100"/>
        </p:scale>
        <p:origin x="250" y="53"/>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10/1/2020</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10/1/2020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dirty="0"/>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dirty="0"/>
              <a:t>Click icon to add picture</a:t>
            </a:r>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dirty="0"/>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dirty="0"/>
              <a:t>Click icon to add picture</a:t>
            </a:r>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dirty="0"/>
              <a:t>Click icon to add picture</a:t>
            </a:r>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dirty="0"/>
              <a:t>Click icon to add picture</a:t>
            </a:r>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dirty="0"/>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dirty="0"/>
              <a:t>Click icon to add picture</a:t>
            </a:r>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dirty="0"/>
              <a:t>Click icon to add picture</a:t>
            </a:r>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dirty="0"/>
              <a:t>Click icon to add picture</a:t>
            </a:r>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dirty="0"/>
              <a:t>Click icon to add picture</a:t>
            </a:r>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dirty="0"/>
              <a:t>Click icon to add picture</a:t>
            </a:r>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dirty="0"/>
              <a:t>Click icon to add picture</a:t>
            </a:r>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dirty="0"/>
              <a:t>Click icon to add picture</a:t>
            </a:r>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dirty="0"/>
              <a:t>Click icon to add picture</a:t>
            </a:r>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dirty="0"/>
              <a:t>Click icon to add picture</a:t>
            </a:r>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dirty="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dirty="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dirty="0"/>
              <a:t>Click icon to add picture</a:t>
            </a:r>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dirty="0"/>
              <a:t>Click icon to add picture</a:t>
            </a:r>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dirty="0"/>
              <a:t>Click icon to add picture</a:t>
            </a:r>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dirty="0"/>
              <a:t>Click icon to add picture</a:t>
            </a:r>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dirty="0"/>
              <a:t>Click icon to add picture</a:t>
            </a:r>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dirty="0"/>
              <a:t>Click icon to add picture</a:t>
            </a:r>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dirty="0"/>
              <a:t>Click icon to add picture</a:t>
            </a:r>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dirty="0"/>
              <a:t>Click icon to add picture</a:t>
            </a:r>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dirty="0"/>
              <a:t>Click icon to add chart</a:t>
            </a:r>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dirty="0"/>
              <a:t>Click icon to add chart</a:t>
            </a:r>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dirty="0"/>
              <a:t>Click icon to add chart</a:t>
            </a:r>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dirty="0"/>
              <a:t>Click icon to add chart</a:t>
            </a:r>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dirty="0"/>
              <a:t>Click icon to add picture</a:t>
            </a:r>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dirty="0"/>
              <a:t>Click icon to add table</a:t>
            </a:r>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dirty="0"/>
              <a:t>Click icon to add picture</a:t>
            </a:r>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dirty="0"/>
              <a:t>Click icon to add picture</a:t>
            </a:r>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dirty="0"/>
              <a:t>Click icon to add picture</a:t>
            </a:r>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dirty="0"/>
              <a:t>Click icon to add picture</a:t>
            </a:r>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dirty="0"/>
              <a:t>Click icon to add picture</a:t>
            </a:r>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dirty="0"/>
              <a:t>Click icon to add picture</a:t>
            </a:r>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10/1/2020</a:t>
            </a:fld>
            <a:endParaRPr lang="en-US"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095547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45919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 id="2147483757" r:id="rId65"/>
    <p:sldLayoutId id="2147483758" r:id="rId66"/>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0.xml"/><Relationship Id="rId1" Type="http://schemas.openxmlformats.org/officeDocument/2006/relationships/video" Target="https://www.youtube.com/embed/9urgk5HIK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0.xml"/><Relationship Id="rId1" Type="http://schemas.openxmlformats.org/officeDocument/2006/relationships/video" Target="https://www.youtube.com/embed/PoEqvoMoZs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hyperlink" Target="Steps%20for%20Journaling.pdf" TargetMode="External"/><Relationship Id="rId2" Type="http://schemas.openxmlformats.org/officeDocument/2006/relationships/hyperlink" Target="https://www.verywellmind.com/how-to-use-journaling-to-cope-with-ptsd-2797594" TargetMode="External"/><Relationship Id="rId1" Type="http://schemas.openxmlformats.org/officeDocument/2006/relationships/slideLayout" Target="../slideLayouts/slideLayout57.xml"/><Relationship Id="rId4" Type="http://schemas.openxmlformats.org/officeDocument/2006/relationships/image" Target="../media/image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9urgk5HIKP4" TargetMode="External"/><Relationship Id="rId2" Type="http://schemas.openxmlformats.org/officeDocument/2006/relationships/hyperlink" Target="https://www.betterhealth.vic.gov.au/health/healthyliving/trauma-and-teenagers-common-reactions" TargetMode="External"/><Relationship Id="rId1" Type="http://schemas.openxmlformats.org/officeDocument/2006/relationships/slideLayout" Target="../slideLayouts/slideLayout56.xml"/><Relationship Id="rId6" Type="http://schemas.openxmlformats.org/officeDocument/2006/relationships/image" Target="../media/image2.jpeg"/><Relationship Id="rId5" Type="http://schemas.openxmlformats.org/officeDocument/2006/relationships/hyperlink" Target="https://www.verywellmind.com/how-to-use-journaling-to-cope-with-ptsd-2797594" TargetMode="External"/><Relationship Id="rId4" Type="http://schemas.openxmlformats.org/officeDocument/2006/relationships/hyperlink" Target="https://www.helpguide.org/articles/ptsd-trauma/coping-with-emtional-and-psychological-trauma.ht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65.xml"/><Relationship Id="rId16" Type="http://schemas.openxmlformats.org/officeDocument/2006/relationships/image" Target="../media/image15.jpg"/><Relationship Id="rId1" Type="http://schemas.openxmlformats.org/officeDocument/2006/relationships/tags" Target="../tags/tag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8.jpeg"/><Relationship Id="rId1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eg"/><Relationship Id="rId1" Type="http://schemas.openxmlformats.org/officeDocument/2006/relationships/slideLayout" Target="../slideLayouts/slideLayout32.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0.xml"/><Relationship Id="rId1" Type="http://schemas.openxmlformats.org/officeDocument/2006/relationships/video" Target="https://www.youtube.com/embed/Gf6HOhRgN-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906059"/>
            <a:ext cx="8567058" cy="1694180"/>
          </a:xfrm>
        </p:spPr>
        <p:txBody>
          <a:bodyPr/>
          <a:lstStyle/>
          <a:p>
            <a:r>
              <a:rPr lang="en-US" dirty="0"/>
              <a:t>Understanding Trauma</a:t>
            </a:r>
          </a:p>
        </p:txBody>
      </p:sp>
      <p:sp>
        <p:nvSpPr>
          <p:cNvPr id="7" name="Text Placeholder 6"/>
          <p:cNvSpPr>
            <a:spLocks noGrp="1"/>
          </p:cNvSpPr>
          <p:nvPr>
            <p:ph type="body" sz="quarter" idx="10"/>
          </p:nvPr>
        </p:nvSpPr>
        <p:spPr/>
        <p:txBody>
          <a:bodyPr/>
          <a:lstStyle/>
          <a:p>
            <a:endParaRPr lang="en-US" dirty="0"/>
          </a:p>
        </p:txBody>
      </p:sp>
      <p:pic>
        <p:nvPicPr>
          <p:cNvPr id="9" name="Picture 2" descr="Thumbnail image"/>
          <p:cNvPicPr>
            <a:picLocks noGrp="1" noChangeAspect="1" noChangeArrowheads="1"/>
          </p:cNvPicPr>
          <p:nvPr>
            <p:ph type="chart"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8530361" y="4554447"/>
            <a:ext cx="2489200" cy="3124198"/>
          </a:xfrm>
          <a:prstGeom prst="rect">
            <a:avLst/>
          </a:prstGeom>
          <a:solidFill>
            <a:schemeClr val="tx2"/>
          </a:solidFill>
        </p:spPr>
      </p:pic>
    </p:spTree>
    <p:extLst>
      <p:ext uri="{BB962C8B-B14F-4D97-AF65-F5344CB8AC3E}">
        <p14:creationId xmlns:p14="http://schemas.microsoft.com/office/powerpoint/2010/main" val="1165895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1880" y="163773"/>
            <a:ext cx="6892119" cy="832513"/>
          </a:xfrm>
        </p:spPr>
        <p:txBody>
          <a:bodyPr>
            <a:noAutofit/>
          </a:bodyPr>
          <a:lstStyle/>
          <a:p>
            <a:r>
              <a:rPr lang="en-US" sz="6000" dirty="0"/>
              <a:t>Please Play Video</a:t>
            </a:r>
          </a:p>
        </p:txBody>
      </p:sp>
      <p:sp>
        <p:nvSpPr>
          <p:cNvPr id="7" name="Text Placeholder 6"/>
          <p:cNvSpPr>
            <a:spLocks noGrp="1"/>
          </p:cNvSpPr>
          <p:nvPr>
            <p:ph type="body" sz="quarter" idx="12"/>
          </p:nvPr>
        </p:nvSpPr>
        <p:spPr/>
        <p:txBody>
          <a:bodyPr/>
          <a:lstStyle/>
          <a:p>
            <a:endParaRPr lang="en-US"/>
          </a:p>
        </p:txBody>
      </p:sp>
      <p:pic>
        <p:nvPicPr>
          <p:cNvPr id="15" name="9urgk5HIKP4"/>
          <p:cNvPicPr>
            <a:picLocks noGrp="1" noRot="1" noChangeAspect="1"/>
          </p:cNvPicPr>
          <p:nvPr>
            <p:ph type="tbl" sz="quarter" idx="13"/>
            <a:videoFile r:link="rId1"/>
          </p:nvPr>
        </p:nvPicPr>
        <p:blipFill>
          <a:blip r:embed="rId3"/>
          <a:stretch>
            <a:fillRect/>
          </a:stretch>
        </p:blipFill>
        <p:spPr>
          <a:xfrm>
            <a:off x="0" y="996286"/>
            <a:ext cx="12192000" cy="6349337"/>
          </a:xfrm>
          <a:prstGeom prst="rect">
            <a:avLst/>
          </a:prstGeom>
        </p:spPr>
      </p:pic>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4294967295"/>
          </p:nvPr>
        </p:nvSpPr>
        <p:spPr>
          <a:solidFill>
            <a:schemeClr val="tx1">
              <a:lumMod val="95000"/>
              <a:lumOff val="5000"/>
            </a:schemeClr>
          </a:solidFill>
        </p:spPr>
        <p:txBody>
          <a:bodyPr/>
          <a:lstStyle/>
          <a:p>
            <a:fld id="{19B51A1E-902D-48AF-9020-955120F399B6}" type="slidenum">
              <a:rPr lang="en-US" smtClean="0"/>
              <a:pPr/>
              <a:t>10</a:t>
            </a:fld>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105099"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90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1999" cy="1182778"/>
          </a:xfrm>
          <a:solidFill>
            <a:schemeClr val="accent2">
              <a:lumMod val="75000"/>
              <a:lumOff val="25000"/>
            </a:schemeClr>
          </a:solidFill>
        </p:spPr>
        <p:txBody>
          <a:bodyPr/>
          <a:lstStyle/>
          <a:p>
            <a:r>
              <a:rPr lang="en-US" dirty="0"/>
              <a:t>Activity 1 – The Breathing Song Video</a:t>
            </a:r>
          </a:p>
        </p:txBody>
      </p:sp>
      <p:sp>
        <p:nvSpPr>
          <p:cNvPr id="3" name="Table Placeholder 2"/>
          <p:cNvSpPr>
            <a:spLocks noGrp="1"/>
          </p:cNvSpPr>
          <p:nvPr>
            <p:ph type="tbl" sz="quarter" idx="13"/>
          </p:nvPr>
        </p:nvSpPr>
        <p:spPr/>
      </p:sp>
      <p:pic>
        <p:nvPicPr>
          <p:cNvPr id="6" name="PoEqvoMoZsQ"/>
          <p:cNvPicPr>
            <a:picLocks noRot="1" noChangeAspect="1"/>
          </p:cNvPicPr>
          <p:nvPr>
            <a:videoFile r:link="rId1"/>
          </p:nvPr>
        </p:nvPicPr>
        <p:blipFill>
          <a:blip r:embed="rId3"/>
          <a:stretch>
            <a:fillRect/>
          </a:stretch>
        </p:blipFill>
        <p:spPr>
          <a:xfrm>
            <a:off x="0" y="1182778"/>
            <a:ext cx="12192000" cy="5545568"/>
          </a:xfrm>
          <a:prstGeom prst="rect">
            <a:avLst/>
          </a:prstGeom>
        </p:spPr>
      </p:pic>
    </p:spTree>
    <p:extLst>
      <p:ext uri="{BB962C8B-B14F-4D97-AF65-F5344CB8AC3E}">
        <p14:creationId xmlns:p14="http://schemas.microsoft.com/office/powerpoint/2010/main" val="258232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What Did You Learn?</a:t>
            </a:r>
            <a:br>
              <a:rPr lang="en-US" dirty="0"/>
            </a:br>
            <a:r>
              <a:rPr lang="en-US" dirty="0"/>
              <a:t> </a:t>
            </a:r>
            <a:r>
              <a:rPr lang="en-US" sz="2200" dirty="0"/>
              <a:t>Using your phone camera take quiz</a:t>
            </a:r>
          </a:p>
        </p:txBody>
      </p:sp>
      <p:sp>
        <p:nvSpPr>
          <p:cNvPr id="4" name="Text Placeholder 3"/>
          <p:cNvSpPr>
            <a:spLocks noGrp="1"/>
          </p:cNvSpPr>
          <p:nvPr>
            <p:ph type="body" sz="quarter" idx="11"/>
          </p:nvPr>
        </p:nvSpPr>
        <p:spPr/>
        <p:txBody>
          <a:bodyPr/>
          <a:lstStyle/>
          <a:p>
            <a:endParaRPr lang="en-US" dirty="0"/>
          </a:p>
        </p:txBody>
      </p:sp>
      <p:sp>
        <p:nvSpPr>
          <p:cNvPr id="8" name="Text Placeholder 7"/>
          <p:cNvSpPr>
            <a:spLocks noGrp="1"/>
          </p:cNvSpPr>
          <p:nvPr>
            <p:ph type="body" sz="quarter" idx="12"/>
          </p:nvPr>
        </p:nvSpPr>
        <p:spPr/>
        <p:txBody>
          <a:bodyPr/>
          <a:lstStyle/>
          <a:p>
            <a:r>
              <a:rPr lang="en-US" dirty="0"/>
              <a:t>  </a:t>
            </a:r>
          </a:p>
        </p:txBody>
      </p:sp>
      <p:sp>
        <p:nvSpPr>
          <p:cNvPr id="5" name="Footer Placeholder 4"/>
          <p:cNvSpPr>
            <a:spLocks noGrp="1"/>
          </p:cNvSpPr>
          <p:nvPr>
            <p:ph type="ftr" sz="quarter" idx="4294967295"/>
          </p:nvPr>
        </p:nvSpPr>
        <p:spPr>
          <a:xfrm>
            <a:off x="0" y="6356350"/>
            <a:ext cx="4114800" cy="365125"/>
          </a:xfrm>
        </p:spPr>
        <p:txBody>
          <a:bodyPr/>
          <a:lstStyle/>
          <a:p>
            <a:r>
              <a:rPr lang="en-US" noProof="0" dirty="0"/>
              <a:t>Add a footer</a:t>
            </a:r>
          </a:p>
        </p:txBody>
      </p:sp>
      <p:sp>
        <p:nvSpPr>
          <p:cNvPr id="6" name="Slide Number Placeholder 5"/>
          <p:cNvSpPr>
            <a:spLocks noGrp="1"/>
          </p:cNvSpPr>
          <p:nvPr>
            <p:ph type="sldNum" sz="quarter" idx="4294967295"/>
          </p:nvPr>
        </p:nvSpPr>
        <p:spPr/>
        <p:txBody>
          <a:bodyPr/>
          <a:lstStyle/>
          <a:p>
            <a:fld id="{19B51A1E-902D-48AF-9020-955120F399B6}" type="slidenum">
              <a:rPr lang="en-US" noProof="0" smtClean="0"/>
              <a:pPr/>
              <a:t>12</a:t>
            </a:fld>
            <a:endParaRPr lang="en-US" noProof="0" dirty="0"/>
          </a:p>
        </p:txBody>
      </p:sp>
      <p:pic>
        <p:nvPicPr>
          <p:cNvPr id="10" name="Picture 9" descr="May, 2011 | Rise of the Innerpreneur | by Tara Joy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85530"/>
            <a:ext cx="5738500" cy="667247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39882"/>
            <a:ext cx="4767262" cy="4446167"/>
          </a:xfrm>
          <a:prstGeom prst="rect">
            <a:avLst/>
          </a:prstGeom>
        </p:spPr>
      </p:pic>
    </p:spTree>
    <p:extLst>
      <p:ext uri="{BB962C8B-B14F-4D97-AF65-F5344CB8AC3E}">
        <p14:creationId xmlns:p14="http://schemas.microsoft.com/office/powerpoint/2010/main" val="591979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Please Complete </a:t>
            </a:r>
            <a:r>
              <a:rPr lang="en-US"/>
              <a:t>Journal Activity #2</a:t>
            </a:r>
            <a:endParaRPr lang="en-US" dirty="0"/>
          </a:p>
        </p:txBody>
      </p:sp>
      <p:sp>
        <p:nvSpPr>
          <p:cNvPr id="4" name="Text Placeholder 3"/>
          <p:cNvSpPr>
            <a:spLocks noGrp="1"/>
          </p:cNvSpPr>
          <p:nvPr>
            <p:ph type="body" sz="quarter" idx="11"/>
          </p:nvPr>
        </p:nvSpPr>
        <p:spPr/>
        <p:txBody>
          <a:bodyPr/>
          <a:lstStyle/>
          <a:p>
            <a:pPr marL="285750" indent="-285750">
              <a:buFont typeface="Arial" panose="020B0604020202020204" pitchFamily="34" charset="0"/>
              <a:buChar char="•"/>
            </a:pPr>
            <a:r>
              <a:rPr lang="en-US" dirty="0"/>
              <a:t>Journaling is one method of helping people cope with any type of traumatic event. </a:t>
            </a:r>
          </a:p>
          <a:p>
            <a:pPr marL="285750" indent="-285750">
              <a:buFont typeface="Arial" panose="020B0604020202020204" pitchFamily="34" charset="0"/>
              <a:buChar char="•"/>
            </a:pPr>
            <a:r>
              <a:rPr lang="en-US" dirty="0"/>
              <a:t>Have a notebook and special pen for just journaling and gratitude</a:t>
            </a:r>
          </a:p>
          <a:p>
            <a:pPr marL="285750" indent="-285750">
              <a:buFont typeface="Arial" panose="020B0604020202020204" pitchFamily="34" charset="0"/>
              <a:buChar char="•"/>
            </a:pPr>
            <a:r>
              <a:rPr lang="en-US" dirty="0"/>
              <a:t>Please complete a journal entries to help with deal with your new normal after a trauma event.</a:t>
            </a:r>
            <a:r>
              <a:rPr lang="en-US" dirty="0">
                <a:hlinkClick r:id="rId2"/>
              </a:rPr>
              <a:t> </a:t>
            </a:r>
          </a:p>
          <a:p>
            <a:pPr marL="285750" indent="-285750">
              <a:buFont typeface="Arial" panose="020B0604020202020204" pitchFamily="34" charset="0"/>
              <a:buChar char="•"/>
            </a:pPr>
            <a:endParaRPr lang="en-US" dirty="0">
              <a:hlinkClick r:id="rId2"/>
            </a:endParaRPr>
          </a:p>
          <a:p>
            <a:pPr marL="285750" indent="-285750">
              <a:buFont typeface="Arial" panose="020B0604020202020204" pitchFamily="34" charset="0"/>
              <a:buChar char="•"/>
            </a:pPr>
            <a:r>
              <a:rPr lang="en-US" dirty="0">
                <a:hlinkClick r:id="rId3" action="ppaction://hlinkfile"/>
              </a:rPr>
              <a:t>Steps for Journaling.pdf</a:t>
            </a:r>
            <a:endParaRPr lang="en-US" dirty="0"/>
          </a:p>
        </p:txBody>
      </p:sp>
      <p:sp>
        <p:nvSpPr>
          <p:cNvPr id="5" name="Text Placeholder 4"/>
          <p:cNvSpPr>
            <a:spLocks noGrp="1"/>
          </p:cNvSpPr>
          <p:nvPr>
            <p:ph type="body" sz="quarter" idx="12"/>
          </p:nvPr>
        </p:nvSpPr>
        <p:spPr/>
        <p:txBody>
          <a:bodyPr>
            <a:normAutofit fontScale="92500"/>
          </a:bodyPr>
          <a:lstStyle/>
          <a:p>
            <a:r>
              <a:rPr lang="en-US" dirty="0"/>
              <a:t>Thoughts are Just what they are, Thoughts</a:t>
            </a:r>
          </a:p>
        </p:txBody>
      </p:sp>
      <p:sp>
        <p:nvSpPr>
          <p:cNvPr id="6" name="Chart Placeholder 5"/>
          <p:cNvSpPr>
            <a:spLocks noGrp="1"/>
          </p:cNvSpPr>
          <p:nvPr>
            <p:ph type="chart" sz="quarter" idx="13"/>
          </p:nvPr>
        </p:nvSpPr>
        <p:spPr/>
      </p:sp>
      <p:pic>
        <p:nvPicPr>
          <p:cNvPr id="9" name="Picture 8" descr="Free stock photo of bullet journal, pen, quot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569" y="144903"/>
            <a:ext cx="6072461" cy="6569796"/>
          </a:xfrm>
          <a:prstGeom prst="rect">
            <a:avLst/>
          </a:prstGeom>
        </p:spPr>
      </p:pic>
    </p:spTree>
    <p:extLst>
      <p:ext uri="{BB962C8B-B14F-4D97-AF65-F5344CB8AC3E}">
        <p14:creationId xmlns:p14="http://schemas.microsoft.com/office/powerpoint/2010/main" val="64451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839219450"/>
              </p:ext>
            </p:extLst>
          </p:nvPr>
        </p:nvGraphicFramePr>
        <p:xfrm>
          <a:off x="0" y="1965277"/>
          <a:ext cx="12164704" cy="5050652"/>
        </p:xfrm>
        <a:graphic>
          <a:graphicData uri="http://schemas.openxmlformats.org/drawingml/2006/table">
            <a:tbl>
              <a:tblPr firstRow="1" bandRow="1">
                <a:tableStyleId>{5C22544A-7EE6-4342-B048-85BDC9FD1C3A}</a:tableStyleId>
              </a:tblPr>
              <a:tblGrid>
                <a:gridCol w="1626550">
                  <a:extLst>
                    <a:ext uri="{9D8B030D-6E8A-4147-A177-3AD203B41FA5}">
                      <a16:colId xmlns:a16="http://schemas.microsoft.com/office/drawing/2014/main" val="331994865"/>
                    </a:ext>
                  </a:extLst>
                </a:gridCol>
                <a:gridCol w="1756359">
                  <a:extLst>
                    <a:ext uri="{9D8B030D-6E8A-4147-A177-3AD203B41FA5}">
                      <a16:colId xmlns:a16="http://schemas.microsoft.com/office/drawing/2014/main" val="3464402843"/>
                    </a:ext>
                  </a:extLst>
                </a:gridCol>
                <a:gridCol w="1868466">
                  <a:extLst>
                    <a:ext uri="{9D8B030D-6E8A-4147-A177-3AD203B41FA5}">
                      <a16:colId xmlns:a16="http://schemas.microsoft.com/office/drawing/2014/main" val="2974828036"/>
                    </a:ext>
                  </a:extLst>
                </a:gridCol>
                <a:gridCol w="1644252">
                  <a:extLst>
                    <a:ext uri="{9D8B030D-6E8A-4147-A177-3AD203B41FA5}">
                      <a16:colId xmlns:a16="http://schemas.microsoft.com/office/drawing/2014/main" val="3960026642"/>
                    </a:ext>
                  </a:extLst>
                </a:gridCol>
                <a:gridCol w="1756359">
                  <a:extLst>
                    <a:ext uri="{9D8B030D-6E8A-4147-A177-3AD203B41FA5}">
                      <a16:colId xmlns:a16="http://schemas.microsoft.com/office/drawing/2014/main" val="3915315699"/>
                    </a:ext>
                  </a:extLst>
                </a:gridCol>
                <a:gridCol w="1756359">
                  <a:extLst>
                    <a:ext uri="{9D8B030D-6E8A-4147-A177-3AD203B41FA5}">
                      <a16:colId xmlns:a16="http://schemas.microsoft.com/office/drawing/2014/main" val="2368243507"/>
                    </a:ext>
                  </a:extLst>
                </a:gridCol>
                <a:gridCol w="1756359">
                  <a:extLst>
                    <a:ext uri="{9D8B030D-6E8A-4147-A177-3AD203B41FA5}">
                      <a16:colId xmlns:a16="http://schemas.microsoft.com/office/drawing/2014/main" val="2261632213"/>
                    </a:ext>
                  </a:extLst>
                </a:gridCol>
              </a:tblGrid>
              <a:tr h="2711875">
                <a:tc>
                  <a:txBody>
                    <a:bodyPr/>
                    <a:lstStyle/>
                    <a:p>
                      <a:pPr algn="ctr"/>
                      <a:endParaRPr lang="en-US" dirty="0"/>
                    </a:p>
                    <a:p>
                      <a:pPr algn="ctr"/>
                      <a:endParaRPr lang="en-US" dirty="0"/>
                    </a:p>
                    <a:p>
                      <a:pPr algn="ct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La Plata High School</a:t>
                      </a:r>
                    </a:p>
                    <a:p>
                      <a:pPr algn="ctr"/>
                      <a:endParaRPr lang="en-US" dirty="0"/>
                    </a:p>
                  </a:txBody>
                  <a:tcPr/>
                </a:tc>
                <a:tc>
                  <a:txBody>
                    <a:bodyPr/>
                    <a:lstStyle/>
                    <a:p>
                      <a:endParaRPr lang="en-US" dirty="0"/>
                    </a:p>
                  </a:txBody>
                  <a:tcPr>
                    <a:solidFill>
                      <a:schemeClr val="bg1"/>
                    </a:solidFill>
                  </a:tcPr>
                </a:tc>
                <a:tc>
                  <a:txBody>
                    <a:bodyPr/>
                    <a:lstStyle/>
                    <a:p>
                      <a:endParaRPr lang="en-US" dirty="0"/>
                    </a:p>
                    <a:p>
                      <a:endParaRPr lang="en-US" dirty="0"/>
                    </a:p>
                    <a:p>
                      <a:endParaRPr lang="en-US" dirty="0"/>
                    </a:p>
                    <a:p>
                      <a:pPr algn="ctr"/>
                      <a:endParaRPr lang="en-US" dirty="0"/>
                    </a:p>
                    <a:p>
                      <a:pPr algn="ctr"/>
                      <a:r>
                        <a:rPr lang="en-US" dirty="0"/>
                        <a:t>McDonough</a:t>
                      </a:r>
                    </a:p>
                    <a:p>
                      <a:pPr algn="ctr"/>
                      <a:r>
                        <a:rPr lang="en-US" dirty="0"/>
                        <a:t>High</a:t>
                      </a:r>
                      <a:r>
                        <a:rPr lang="en-US" baseline="0" dirty="0"/>
                        <a:t> School</a:t>
                      </a:r>
                      <a:endParaRPr lang="en-US" dirty="0"/>
                    </a:p>
                  </a:txBody>
                  <a:tcPr>
                    <a:solidFill>
                      <a:schemeClr val="accent1">
                        <a:lumMod val="50000"/>
                      </a:schemeClr>
                    </a:solidFill>
                  </a:tcPr>
                </a:tc>
                <a:tc>
                  <a:txBody>
                    <a:bodyPr/>
                    <a:lstStyle/>
                    <a:p>
                      <a:endParaRPr lang="en-US" dirty="0"/>
                    </a:p>
                  </a:txBody>
                  <a:tcPr>
                    <a:solidFill>
                      <a:schemeClr val="bg1"/>
                    </a:solidFill>
                  </a:tcPr>
                </a:tc>
                <a:tc>
                  <a:txBody>
                    <a:bodyPr/>
                    <a:lstStyle/>
                    <a:p>
                      <a:endParaRPr lang="en-US" dirty="0"/>
                    </a:p>
                    <a:p>
                      <a:endParaRPr lang="en-US" dirty="0"/>
                    </a:p>
                    <a:p>
                      <a:endParaRPr lang="en-US" dirty="0"/>
                    </a:p>
                    <a:p>
                      <a:endParaRPr lang="en-US" dirty="0"/>
                    </a:p>
                    <a:p>
                      <a:pPr algn="ctr"/>
                      <a:r>
                        <a:rPr lang="en-US" dirty="0"/>
                        <a:t>St. Charles High School</a:t>
                      </a:r>
                    </a:p>
                    <a:p>
                      <a:endParaRPr lang="en-US" dirty="0"/>
                    </a:p>
                    <a:p>
                      <a:endParaRPr lang="en-US" dirty="0"/>
                    </a:p>
                    <a:p>
                      <a:endParaRPr lang="en-US" dirty="0"/>
                    </a:p>
                    <a:p>
                      <a:endParaRPr lang="en-US" dirty="0"/>
                    </a:p>
                  </a:txBody>
                  <a:tcPr/>
                </a:tc>
                <a:tc>
                  <a:txBody>
                    <a:bodyPr/>
                    <a:lstStyle/>
                    <a:p>
                      <a:endParaRPr lang="en-US" dirty="0"/>
                    </a:p>
                  </a:txBody>
                  <a:tcPr>
                    <a:solidFill>
                      <a:schemeClr val="bg1"/>
                    </a:solidFill>
                  </a:tcPr>
                </a:tc>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West Lake High School</a:t>
                      </a:r>
                    </a:p>
                  </a:txBody>
                  <a:tcPr>
                    <a:solidFill>
                      <a:schemeClr val="accent2">
                        <a:lumMod val="75000"/>
                        <a:lumOff val="25000"/>
                      </a:schemeClr>
                    </a:solidFill>
                  </a:tcPr>
                </a:tc>
                <a:extLst>
                  <a:ext uri="{0D108BD9-81ED-4DB2-BD59-A6C34878D82A}">
                    <a16:rowId xmlns:a16="http://schemas.microsoft.com/office/drawing/2014/main" val="1481983696"/>
                  </a:ext>
                </a:extLst>
              </a:tr>
              <a:tr h="2216012">
                <a:tc>
                  <a:txBody>
                    <a:bodyPr/>
                    <a:lstStyle/>
                    <a:p>
                      <a:endParaRPr lang="en-US" dirty="0"/>
                    </a:p>
                    <a:p>
                      <a:endParaRPr lang="en-US" dirty="0"/>
                    </a:p>
                    <a:p>
                      <a:endParaRPr lang="en-US" dirty="0"/>
                    </a:p>
                  </a:txBody>
                  <a:tcPr>
                    <a:solidFill>
                      <a:schemeClr val="bg1"/>
                    </a:solidFill>
                  </a:tcPr>
                </a:tc>
                <a:tc>
                  <a:txBody>
                    <a:bodyPr/>
                    <a:lstStyle/>
                    <a:p>
                      <a:endParaRPr lang="en-US" dirty="0"/>
                    </a:p>
                    <a:p>
                      <a:endParaRPr lang="en-US" dirty="0"/>
                    </a:p>
                    <a:p>
                      <a:endParaRPr lang="en-US" dirty="0"/>
                    </a:p>
                    <a:p>
                      <a:endParaRPr lang="en-US" dirty="0"/>
                    </a:p>
                    <a:p>
                      <a:pPr algn="ctr"/>
                      <a:r>
                        <a:rPr lang="en-US" b="1" dirty="0">
                          <a:solidFill>
                            <a:schemeClr val="bg1"/>
                          </a:solidFill>
                        </a:rPr>
                        <a:t>Lackey</a:t>
                      </a:r>
                    </a:p>
                    <a:p>
                      <a:pPr algn="ctr"/>
                      <a:r>
                        <a:rPr lang="en-US" b="1" baseline="0" dirty="0">
                          <a:solidFill>
                            <a:schemeClr val="bg1"/>
                          </a:solidFill>
                        </a:rPr>
                        <a:t> High School</a:t>
                      </a:r>
                      <a:endParaRPr lang="en-US" b="1" dirty="0">
                        <a:solidFill>
                          <a:schemeClr val="bg1"/>
                        </a:solidFill>
                      </a:endParaRPr>
                    </a:p>
                  </a:txBody>
                  <a:tcPr>
                    <a:solidFill>
                      <a:schemeClr val="accent2">
                        <a:lumMod val="90000"/>
                        <a:lumOff val="10000"/>
                      </a:schemeClr>
                    </a:solidFill>
                  </a:tcPr>
                </a:tc>
                <a:tc>
                  <a:txBody>
                    <a:bodyPr/>
                    <a:lstStyle/>
                    <a:p>
                      <a:endParaRPr lang="en-US" dirty="0"/>
                    </a:p>
                  </a:txBody>
                  <a:tcPr>
                    <a:solidFill>
                      <a:schemeClr val="bg1"/>
                    </a:solidFill>
                  </a:tcPr>
                </a:tc>
                <a:tc>
                  <a:txBody>
                    <a:bodyPr/>
                    <a:lstStyle/>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b="1" dirty="0">
                          <a:solidFill>
                            <a:schemeClr val="bg1"/>
                          </a:solidFill>
                        </a:rPr>
                        <a:t>North Point High School</a:t>
                      </a:r>
                    </a:p>
                  </a:txBody>
                  <a:tcPr>
                    <a:solidFill>
                      <a:schemeClr val="accent2">
                        <a:lumMod val="90000"/>
                        <a:lumOff val="10000"/>
                      </a:schemeClr>
                    </a:solidFill>
                  </a:tcPr>
                </a:tc>
                <a:tc>
                  <a:txBody>
                    <a:bodyPr/>
                    <a:lstStyle/>
                    <a:p>
                      <a:endParaRPr lang="en-US" dirty="0"/>
                    </a:p>
                  </a:txBody>
                  <a:tcPr>
                    <a:solidFill>
                      <a:schemeClr val="bg1"/>
                    </a:solidFill>
                  </a:tcPr>
                </a:tc>
                <a:tc>
                  <a:txBody>
                    <a:bodyPr/>
                    <a:lstStyle/>
                    <a:p>
                      <a:endParaRPr lang="en-US" dirty="0"/>
                    </a:p>
                    <a:p>
                      <a:endParaRPr lang="en-US" dirty="0"/>
                    </a:p>
                    <a:p>
                      <a:endParaRPr lang="en-US" dirty="0"/>
                    </a:p>
                    <a:p>
                      <a:endParaRPr lang="en-US" dirty="0"/>
                    </a:p>
                    <a:p>
                      <a:pPr algn="ctr"/>
                      <a:r>
                        <a:rPr lang="en-US" b="1" dirty="0">
                          <a:solidFill>
                            <a:schemeClr val="bg1"/>
                          </a:solidFill>
                        </a:rPr>
                        <a:t>Thomas Stone</a:t>
                      </a:r>
                      <a:r>
                        <a:rPr lang="en-US" b="1" baseline="0" dirty="0">
                          <a:solidFill>
                            <a:schemeClr val="bg1"/>
                          </a:solidFill>
                        </a:rPr>
                        <a:t> </a:t>
                      </a:r>
                    </a:p>
                    <a:p>
                      <a:pPr algn="ctr"/>
                      <a:r>
                        <a:rPr lang="en-US" b="1" baseline="0" dirty="0">
                          <a:solidFill>
                            <a:schemeClr val="bg1"/>
                          </a:solidFill>
                        </a:rPr>
                        <a:t> High School</a:t>
                      </a:r>
                      <a:endParaRPr lang="en-US" b="1" dirty="0">
                        <a:solidFill>
                          <a:schemeClr val="bg1"/>
                        </a:solidFill>
                      </a:endParaRPr>
                    </a:p>
                    <a:p>
                      <a:endParaRPr lang="en-US" dirty="0"/>
                    </a:p>
                  </a:txBody>
                  <a:tcPr>
                    <a:solidFill>
                      <a:schemeClr val="accent1">
                        <a:lumMod val="50000"/>
                      </a:schemeClr>
                    </a:solidFill>
                  </a:tcPr>
                </a:tc>
                <a:tc>
                  <a:txBody>
                    <a:bodyPr/>
                    <a:lstStyle/>
                    <a:p>
                      <a:endParaRPr lang="en-US" dirty="0"/>
                    </a:p>
                  </a:txBody>
                  <a:tcPr>
                    <a:solidFill>
                      <a:schemeClr val="bg1"/>
                    </a:solidFill>
                  </a:tcPr>
                </a:tc>
                <a:extLst>
                  <a:ext uri="{0D108BD9-81ED-4DB2-BD59-A6C34878D82A}">
                    <a16:rowId xmlns:a16="http://schemas.microsoft.com/office/drawing/2014/main" val="2245934852"/>
                  </a:ext>
                </a:extLst>
              </a:tr>
            </a:tbl>
          </a:graphicData>
        </a:graphic>
      </p:graphicFrame>
      <p:sp>
        <p:nvSpPr>
          <p:cNvPr id="22" name="TextBox 21"/>
          <p:cNvSpPr txBox="1"/>
          <p:nvPr/>
        </p:nvSpPr>
        <p:spPr>
          <a:xfrm>
            <a:off x="764275" y="559558"/>
            <a:ext cx="10536071" cy="769441"/>
          </a:xfrm>
          <a:prstGeom prst="rect">
            <a:avLst/>
          </a:prstGeom>
          <a:noFill/>
        </p:spPr>
        <p:txBody>
          <a:bodyPr wrap="square" rtlCol="0">
            <a:spAutoFit/>
          </a:bodyPr>
          <a:lstStyle/>
          <a:p>
            <a:pPr algn="ctr"/>
            <a:r>
              <a:rPr lang="en-US" sz="4400" b="1" dirty="0"/>
              <a:t>Together We Can Do Anything!</a:t>
            </a:r>
          </a:p>
        </p:txBody>
      </p:sp>
    </p:spTree>
    <p:extLst>
      <p:ext uri="{BB962C8B-B14F-4D97-AF65-F5344CB8AC3E}">
        <p14:creationId xmlns:p14="http://schemas.microsoft.com/office/powerpoint/2010/main" val="288542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Credits</a:t>
            </a:r>
          </a:p>
        </p:txBody>
      </p:sp>
      <p:sp>
        <p:nvSpPr>
          <p:cNvPr id="16" name="Text Placeholder 15"/>
          <p:cNvSpPr>
            <a:spLocks noGrp="1"/>
          </p:cNvSpPr>
          <p:nvPr>
            <p:ph type="body" sz="quarter" idx="11"/>
          </p:nvPr>
        </p:nvSpPr>
        <p:spPr/>
        <p:txBody>
          <a:bodyPr/>
          <a:lstStyle/>
          <a:p>
            <a:r>
              <a:rPr lang="en-US" dirty="0"/>
              <a:t>Better Health (2016, March) </a:t>
            </a:r>
            <a:r>
              <a:rPr lang="en-US" i="1" dirty="0"/>
              <a:t>Trauma and Teenagers- Common Reactions. </a:t>
            </a:r>
            <a:r>
              <a:rPr lang="en-US" dirty="0"/>
              <a:t>Retrieved from  </a:t>
            </a:r>
          </a:p>
          <a:p>
            <a:r>
              <a:rPr lang="en-US" u="sng" dirty="0">
                <a:hlinkClick r:id="rId2"/>
              </a:rPr>
              <a:t>https://www.betterhealth.vic.gov.au/health/healthyliving/trauma-and-teenagers-common-reactions</a:t>
            </a:r>
            <a:endParaRPr lang="en-US" dirty="0"/>
          </a:p>
          <a:p>
            <a:r>
              <a:rPr lang="en-US" dirty="0"/>
              <a:t>Mashable Deals [Deena Druck]. (2017, October 13). </a:t>
            </a:r>
          </a:p>
          <a:p>
            <a:r>
              <a:rPr lang="en-US" i="1" dirty="0"/>
              <a:t>How to Cope with Trauma</a:t>
            </a:r>
            <a:r>
              <a:rPr lang="en-US" dirty="0"/>
              <a:t>[video]. YouTube. </a:t>
            </a:r>
          </a:p>
          <a:p>
            <a:r>
              <a:rPr lang="en-US" u="sng" dirty="0">
                <a:hlinkClick r:id="rId3"/>
              </a:rPr>
              <a:t>https://www.youtube.com/watch?v=9urgk5HIKP4</a:t>
            </a:r>
            <a:endParaRPr lang="en-US" dirty="0"/>
          </a:p>
          <a:p>
            <a:r>
              <a:rPr lang="en-US" dirty="0"/>
              <a:t>Retrieved from </a:t>
            </a:r>
            <a:r>
              <a:rPr lang="en-US" u="sng" dirty="0">
                <a:hlinkClick r:id="rId4"/>
              </a:rPr>
              <a:t>https://www.helpguide.org/articles/ptsd-trauma/coping-with-emtional-and-psychological-trauma.htm</a:t>
            </a:r>
            <a:r>
              <a:rPr lang="en-US" dirty="0"/>
              <a:t>.</a:t>
            </a:r>
            <a:r>
              <a:rPr lang="en-US" dirty="0">
                <a:hlinkClick r:id="rId5"/>
              </a:rPr>
              <a:t> </a:t>
            </a:r>
          </a:p>
          <a:p>
            <a:r>
              <a:rPr lang="en-US" dirty="0">
                <a:hlinkClick r:id="rId5"/>
              </a:rPr>
              <a:t>https://www.verywellmind.com/how-to-use-journaling-to-cope-with-ptsd-2797594</a:t>
            </a:r>
            <a:endParaRPr lang="en-US" dirty="0"/>
          </a:p>
          <a:p>
            <a:endParaRPr lang="en-US" dirty="0"/>
          </a:p>
          <a:p>
            <a:endParaRPr lang="en-US" dirty="0"/>
          </a:p>
        </p:txBody>
      </p:sp>
      <p:pic>
        <p:nvPicPr>
          <p:cNvPr id="1026" name="Picture 2" descr="Thumbnail image"/>
          <p:cNvPicPr>
            <a:picLocks noGrp="1" noChangeAspect="1" noChangeArrowheads="1"/>
          </p:cNvPicPr>
          <p:nvPr>
            <p:ph type="chart" sz="quarter" idx="13"/>
          </p:nvPr>
        </p:nvPicPr>
        <p:blipFill>
          <a:blip r:embed="rId6">
            <a:extLst>
              <a:ext uri="{28A0092B-C50C-407E-A947-70E740481C1C}">
                <a14:useLocalDpi xmlns:a14="http://schemas.microsoft.com/office/drawing/2010/main" val="0"/>
              </a:ext>
            </a:extLst>
          </a:blip>
          <a:srcRect/>
          <a:stretch>
            <a:fillRect/>
          </a:stretch>
        </p:blipFill>
        <p:spPr bwMode="auto">
          <a:xfrm>
            <a:off x="5841240" y="112976"/>
            <a:ext cx="6141491" cy="6604639"/>
          </a:xfrm>
          <a:prstGeom prst="rect">
            <a:avLst/>
          </a:prstGeom>
          <a:solidFill>
            <a:schemeClr val="tx2"/>
          </a:solidFill>
        </p:spPr>
      </p:pic>
    </p:spTree>
    <p:extLst>
      <p:ext uri="{BB962C8B-B14F-4D97-AF65-F5344CB8AC3E}">
        <p14:creationId xmlns:p14="http://schemas.microsoft.com/office/powerpoint/2010/main" val="1259097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What’s Going On?</a:t>
            </a:r>
          </a:p>
        </p:txBody>
      </p:sp>
      <p:sp>
        <p:nvSpPr>
          <p:cNvPr id="8" name="Text Placeholder 7"/>
          <p:cNvSpPr>
            <a:spLocks noGrp="1"/>
          </p:cNvSpPr>
          <p:nvPr>
            <p:ph type="body" sz="half" idx="2"/>
          </p:nvPr>
        </p:nvSpPr>
        <p:spPr/>
        <p:txBody>
          <a:bodyPr/>
          <a:lstStyle/>
          <a:p>
            <a:r>
              <a:rPr lang="en-US" dirty="0"/>
              <a:t>Trauma</a:t>
            </a:r>
          </a:p>
        </p:txBody>
      </p:sp>
      <p:sp>
        <p:nvSpPr>
          <p:cNvPr id="5" name="Slide Number Placeholder 4"/>
          <p:cNvSpPr>
            <a:spLocks noGrp="1"/>
          </p:cNvSpPr>
          <p:nvPr>
            <p:ph type="sldNum" sz="quarter" idx="12"/>
          </p:nvPr>
        </p:nvSpPr>
        <p:spPr/>
        <p:txBody>
          <a:bodyPr/>
          <a:lstStyle/>
          <a:p>
            <a:fld id="{4FAB73BC-B049-4115-A692-8D63A059BFB8}" type="slidenum">
              <a:rPr lang="en-US" smtClean="0"/>
              <a:t>2</a:t>
            </a:fld>
            <a:endParaRPr lang="en-US" dirty="0"/>
          </a:p>
        </p:txBody>
      </p:sp>
      <p:pic>
        <p:nvPicPr>
          <p:cNvPr id="9" name="Picture Placeholder 8" descr="Dedication of CoopEcon 2014 | New Economy Coalition"/>
          <p:cNvPicPr>
            <a:picLocks noGrp="1" noChangeAspect="1"/>
          </p:cNvPicPr>
          <p:nvPr>
            <p:ph type="pic" idx="1"/>
          </p:nvPr>
        </p:nvPicPr>
        <p:blipFill>
          <a:blip r:embed="rId3">
            <a:extLst>
              <a:ext uri="{BEBA8EAE-BF5A-486C-A8C5-ECC9F3942E4B}">
                <a14:imgProps xmlns:a14="http://schemas.microsoft.com/office/drawing/2010/main">
                  <a14:imgLayer r:embed="rId4">
                    <a14:imgEffect>
                      <a14:artisticPencilGrayscale trans="31000"/>
                    </a14:imgEffect>
                  </a14:imgLayer>
                </a14:imgProps>
              </a:ext>
              <a:ext uri="{28A0092B-C50C-407E-A947-70E740481C1C}">
                <a14:useLocalDpi xmlns:a14="http://schemas.microsoft.com/office/drawing/2010/main" val="0"/>
              </a:ext>
            </a:extLst>
          </a:blip>
          <a:srcRect t="9860" b="9860"/>
          <a:stretch>
            <a:fillRect/>
          </a:stretch>
        </p:blipFill>
        <p:spPr>
          <a:xfrm>
            <a:off x="15" y="-16087"/>
            <a:ext cx="12191985" cy="4915076"/>
          </a:xfrm>
          <a:prstGeom prst="rect">
            <a:avLst/>
          </a:prstGeom>
        </p:spPr>
      </p:pic>
      <p:pic>
        <p:nvPicPr>
          <p:cNvPr id="10" name="Picture 9" descr="ATA response to COVID-19 – Auchentoroly Terra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5961" y="652681"/>
            <a:ext cx="3722349" cy="4648397"/>
          </a:xfrm>
          <a:prstGeom prst="rect">
            <a:avLst/>
          </a:prstGeom>
          <a:ln>
            <a:noFill/>
          </a:ln>
          <a:effectLst>
            <a:outerShdw blurRad="292100" dist="139700" dir="2700000" algn="tl" rotWithShape="0">
              <a:srgbClr val="333333">
                <a:alpha val="65000"/>
              </a:srgbClr>
            </a:outerShdw>
          </a:effectLst>
        </p:spPr>
      </p:pic>
      <p:pic>
        <p:nvPicPr>
          <p:cNvPr id="12" name="Picture 11" descr="https://static01.nyt.com/images/2018/02/27/autossell/27video/AP_18053052510952-superJumbo.jpg"/>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451292"/>
            <a:ext cx="5943600" cy="3955415"/>
          </a:xfrm>
          <a:prstGeom prst="rect">
            <a:avLst/>
          </a:prstGeom>
          <a:noFill/>
          <a:ln>
            <a:noFill/>
          </a:ln>
        </p:spPr>
      </p:pic>
      <p:pic>
        <p:nvPicPr>
          <p:cNvPr id="13" name="Picture 12" descr="https://static01.nyt.com/images/2020/06/17/multimedia/00xp-unrest-youngpeople/00xp-unrest-youngpeople-articleLarge.jpg?quality=75&amp;auto=webp&amp;disable=upscale"/>
          <p:cNvPicPr/>
          <p:nvPr/>
        </p:nvPicPr>
        <p:blipFill>
          <a:blip r:embed="rId7">
            <a:extLst>
              <a:ext uri="{28A0092B-C50C-407E-A947-70E740481C1C}">
                <a14:useLocalDpi xmlns:a14="http://schemas.microsoft.com/office/drawing/2010/main" val="0"/>
              </a:ext>
            </a:extLst>
          </a:blip>
          <a:srcRect/>
          <a:stretch>
            <a:fillRect/>
          </a:stretch>
        </p:blipFill>
        <p:spPr bwMode="auto">
          <a:xfrm>
            <a:off x="3179512" y="1083646"/>
            <a:ext cx="5715000" cy="4324350"/>
          </a:xfrm>
          <a:prstGeom prst="rect">
            <a:avLst/>
          </a:prstGeom>
          <a:noFill/>
          <a:ln>
            <a:noFill/>
          </a:ln>
        </p:spPr>
      </p:pic>
      <p:pic>
        <p:nvPicPr>
          <p:cNvPr id="14" name="Picture 13" descr="https://wtop.com/wp-content/uploads/2020/04/042920_maryland_mask_1.jpg"/>
          <p:cNvPicPr/>
          <p:nvPr/>
        </p:nvPicPr>
        <p:blipFill>
          <a:blip r:embed="rId8">
            <a:extLst>
              <a:ext uri="{28A0092B-C50C-407E-A947-70E740481C1C}">
                <a14:useLocalDpi xmlns:a14="http://schemas.microsoft.com/office/drawing/2010/main" val="0"/>
              </a:ext>
            </a:extLst>
          </a:blip>
          <a:srcRect/>
          <a:stretch>
            <a:fillRect/>
          </a:stretch>
        </p:blipFill>
        <p:spPr bwMode="auto">
          <a:xfrm>
            <a:off x="3067050" y="1350039"/>
            <a:ext cx="5943600" cy="3962400"/>
          </a:xfrm>
          <a:prstGeom prst="rect">
            <a:avLst/>
          </a:prstGeom>
          <a:noFill/>
          <a:ln>
            <a:noFill/>
          </a:ln>
        </p:spPr>
      </p:pic>
      <p:pic>
        <p:nvPicPr>
          <p:cNvPr id="15" name="Picture 14" descr="https://images.axios.com/PybcaOEwfBRSOKfaIDgr3wLCL_s=/0x625:6000x4000/1920x1080/2020/05/02/1588459122079.jpg"/>
          <p:cNvPicPr/>
          <p:nvPr/>
        </p:nvPicPr>
        <p:blipFill>
          <a:blip r:embed="rId9">
            <a:extLst>
              <a:ext uri="{28A0092B-C50C-407E-A947-70E740481C1C}">
                <a14:useLocalDpi xmlns:a14="http://schemas.microsoft.com/office/drawing/2010/main" val="0"/>
              </a:ext>
            </a:extLst>
          </a:blip>
          <a:srcRect/>
          <a:stretch>
            <a:fillRect/>
          </a:stretch>
        </p:blipFill>
        <p:spPr bwMode="auto">
          <a:xfrm rot="900000">
            <a:off x="6928658" y="398060"/>
            <a:ext cx="5943600" cy="3343275"/>
          </a:xfrm>
          <a:prstGeom prst="rect">
            <a:avLst/>
          </a:prstGeom>
          <a:noFill/>
          <a:ln>
            <a:noFill/>
          </a:ln>
        </p:spPr>
      </p:pic>
      <p:pic>
        <p:nvPicPr>
          <p:cNvPr id="16" name="Picture 15" descr="https://images.zawya.com/images/cia/zXlarge/200716062030MIYL.jpg"/>
          <p:cNvPicPr/>
          <p:nvPr/>
        </p:nvPicPr>
        <p:blipFill>
          <a:blip r:embed="rId10">
            <a:extLst>
              <a:ext uri="{28A0092B-C50C-407E-A947-70E740481C1C}">
                <a14:useLocalDpi xmlns:a14="http://schemas.microsoft.com/office/drawing/2010/main" val="0"/>
              </a:ext>
            </a:extLst>
          </a:blip>
          <a:srcRect/>
          <a:stretch>
            <a:fillRect/>
          </a:stretch>
        </p:blipFill>
        <p:spPr bwMode="auto">
          <a:xfrm>
            <a:off x="-29148" y="-21976"/>
            <a:ext cx="5943600" cy="3954145"/>
          </a:xfrm>
          <a:prstGeom prst="rect">
            <a:avLst/>
          </a:prstGeom>
          <a:noFill/>
          <a:ln>
            <a:noFill/>
          </a:ln>
        </p:spPr>
      </p:pic>
      <p:pic>
        <p:nvPicPr>
          <p:cNvPr id="17" name="Picture 16" descr="https://images.theconversation.com/files/293702/original/file-20190924-54775-1a5nssg.jpg?ixlib=rb-1.1.0&amp;rect=44%2C0%2C3225%2C1838&amp;q=45&amp;auto=format&amp;w=496&amp;fit=clip"/>
          <p:cNvPicPr/>
          <p:nvPr/>
        </p:nvPicPr>
        <p:blipFill>
          <a:blip r:embed="rId11">
            <a:extLst>
              <a:ext uri="{28A0092B-C50C-407E-A947-70E740481C1C}">
                <a14:useLocalDpi xmlns:a14="http://schemas.microsoft.com/office/drawing/2010/main" val="0"/>
              </a:ext>
            </a:extLst>
          </a:blip>
          <a:srcRect/>
          <a:stretch>
            <a:fillRect/>
          </a:stretch>
        </p:blipFill>
        <p:spPr bwMode="auto">
          <a:xfrm>
            <a:off x="3674812" y="1803053"/>
            <a:ext cx="4724400" cy="2695575"/>
          </a:xfrm>
          <a:prstGeom prst="rect">
            <a:avLst/>
          </a:prstGeom>
          <a:noFill/>
          <a:ln>
            <a:noFill/>
          </a:ln>
        </p:spPr>
      </p:pic>
      <p:pic>
        <p:nvPicPr>
          <p:cNvPr id="18" name="Picture 17" descr="https://www.viewpointcenter.com/wp-content/uploads/2015/04/4628277817_d0ab67f499_m.jpg"/>
          <p:cNvPicPr/>
          <p:nvPr/>
        </p:nvPicPr>
        <p:blipFill>
          <a:blip r:embed="rId12">
            <a:extLst>
              <a:ext uri="{28A0092B-C50C-407E-A947-70E740481C1C}">
                <a14:useLocalDpi xmlns:a14="http://schemas.microsoft.com/office/drawing/2010/main" val="0"/>
              </a:ext>
            </a:extLst>
          </a:blip>
          <a:srcRect/>
          <a:stretch>
            <a:fillRect/>
          </a:stretch>
        </p:blipFill>
        <p:spPr bwMode="auto">
          <a:xfrm>
            <a:off x="4352404" y="4191003"/>
            <a:ext cx="2286000" cy="1524000"/>
          </a:xfrm>
          <a:prstGeom prst="rect">
            <a:avLst/>
          </a:prstGeom>
          <a:noFill/>
          <a:ln>
            <a:noFill/>
          </a:ln>
        </p:spPr>
      </p:pic>
      <p:pic>
        <p:nvPicPr>
          <p:cNvPr id="19" name="Picture 18" descr="Missile attack on Malaysian Airlines #MH17: Words fail ..."/>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01509" y="4268082"/>
            <a:ext cx="3922240" cy="2447137"/>
          </a:xfrm>
          <a:prstGeom prst="rect">
            <a:avLst/>
          </a:prstGeom>
        </p:spPr>
      </p:pic>
      <p:pic>
        <p:nvPicPr>
          <p:cNvPr id="21" name="Picture 20" descr="Chloe Grace Moretz wearing Dust Mask by Ninjacat14 on ..."/>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64844" y="1846736"/>
            <a:ext cx="2637691" cy="2242854"/>
          </a:xfrm>
          <a:prstGeom prst="rect">
            <a:avLst/>
          </a:prstGeom>
        </p:spPr>
      </p:pic>
      <p:pic>
        <p:nvPicPr>
          <p:cNvPr id="22" name="Content Placeholder 11" descr="Black Lives Matter Plaza - Wikipedia"/>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62900" y="2293796"/>
            <a:ext cx="2095500" cy="1400175"/>
          </a:xfrm>
          <a:prstGeom prst="rect">
            <a:avLst/>
          </a:prstGeom>
        </p:spPr>
      </p:pic>
      <p:pic>
        <p:nvPicPr>
          <p:cNvPr id="20" name="Picture 19" descr="The devil's bargain of online learning that technology can ..."/>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6679" y="2055146"/>
            <a:ext cx="5377842" cy="3139758"/>
          </a:xfrm>
          <a:prstGeom prst="rect">
            <a:avLst/>
          </a:prstGeom>
          <a:scene3d>
            <a:camera prst="perspectiveContrastingRightFacing"/>
            <a:lightRig rig="threePt" dir="t"/>
          </a:scene3d>
        </p:spPr>
      </p:pic>
    </p:spTree>
    <p:custDataLst>
      <p:tags r:id="rId1"/>
    </p:custDataLst>
    <p:extLst>
      <p:ext uri="{BB962C8B-B14F-4D97-AF65-F5344CB8AC3E}">
        <p14:creationId xmlns:p14="http://schemas.microsoft.com/office/powerpoint/2010/main" val="643959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4052711" y="936980"/>
            <a:ext cx="3886369" cy="1466055"/>
          </a:xfrm>
        </p:spPr>
        <p:txBody>
          <a:bodyPr/>
          <a:lstStyle/>
          <a:p>
            <a:r>
              <a:rPr lang="en-US" dirty="0"/>
              <a:t>Test Your Knowledge </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p:txBody>
          <a:bodyPr>
            <a:noAutofit/>
          </a:bodyPr>
          <a:lstStyle/>
          <a:p>
            <a:r>
              <a:rPr lang="en-US" sz="1400" dirty="0"/>
              <a:t>Please Take The Quiz – scan code with your phone and complete (picture mode)</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p:txBody>
          <a:bodyPr/>
          <a:lstStyle/>
          <a:p>
            <a:pPr marL="0" indent="0">
              <a:buNone/>
            </a:pPr>
            <a:endParaRPr lang="en-US" dirty="0"/>
          </a:p>
        </p:txBody>
      </p:sp>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pic>
        <p:nvPicPr>
          <p:cNvPr id="2" name="Picture 1" descr="NAPLAN improvements for Indigenous students but no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 y="0"/>
            <a:ext cx="3708401" cy="685371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455" y="2811606"/>
            <a:ext cx="3769079" cy="3745089"/>
          </a:xfrm>
          <a:prstGeom prst="rect">
            <a:avLst/>
          </a:prstGeom>
        </p:spPr>
      </p:pic>
    </p:spTree>
    <p:extLst>
      <p:ext uri="{BB962C8B-B14F-4D97-AF65-F5344CB8AC3E}">
        <p14:creationId xmlns:p14="http://schemas.microsoft.com/office/powerpoint/2010/main" val="2885941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6" y="3727361"/>
            <a:ext cx="2657979" cy="1025525"/>
          </a:xfrm>
        </p:spPr>
        <p:txBody>
          <a:bodyPr/>
          <a:lstStyle/>
          <a:p>
            <a:r>
              <a:rPr lang="en-US" dirty="0"/>
              <a:t>Trauma</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p:txBody>
          <a:bodyPr>
            <a:normAutofit/>
          </a:bodyPr>
          <a:lstStyle/>
          <a:p>
            <a:r>
              <a:rPr lang="en-US" dirty="0"/>
              <a:t>Trauma is the result of extraordinarily stressful event(s) that impacts a sense of security and may make you feel helpless.</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1971445"/>
            <a:ext cx="4294206" cy="1061155"/>
          </a:xfrm>
        </p:spPr>
        <p:txBody>
          <a:bodyPr>
            <a:normAutofit fontScale="92500" lnSpcReduction="10000"/>
          </a:bodyPr>
          <a:lstStyle/>
          <a:p>
            <a:r>
              <a:rPr lang="en-US" dirty="0"/>
              <a:t>Traumatic experiences often involve a threat to life or safety, whether real or perceived, but any situation that leaves an individual feeling overwhelmed and isolated can result in trauma, even if it doesn’t involve physical harm</a:t>
            </a:r>
            <a:r>
              <a:rPr lang="en-US" baseline="30000" dirty="0"/>
              <a:t>1</a:t>
            </a:r>
            <a:r>
              <a:rPr lang="en-US" dirty="0"/>
              <a:t>.</a:t>
            </a:r>
          </a:p>
          <a:p>
            <a:endParaRPr lang="en-US" dirty="0"/>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55313" y="3137789"/>
            <a:ext cx="4294206" cy="557267"/>
          </a:xfrm>
        </p:spPr>
        <p:txBody>
          <a:bodyPr/>
          <a:lstStyle/>
          <a:p>
            <a:r>
              <a:rPr lang="en-US" dirty="0"/>
              <a:t>Can be witnessed or experienced first-hand </a:t>
            </a:r>
          </a:p>
          <a:p>
            <a:endParaRPr lang="en-US" dirty="0"/>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55313" y="3800246"/>
            <a:ext cx="4294206" cy="755650"/>
          </a:xfrm>
        </p:spPr>
        <p:txBody>
          <a:bodyPr>
            <a:normAutofit fontScale="92500"/>
          </a:bodyPr>
          <a:lstStyle/>
          <a:p>
            <a:r>
              <a:rPr lang="en-US" dirty="0"/>
              <a:t>Can be experienced by one individual or by groups (i.e. mass shootings, natural disasters and pandemics, community violence, generational trauma)</a:t>
            </a:r>
          </a:p>
          <a:p>
            <a:endParaRPr lang="en-US" dirty="0"/>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a:xfrm>
            <a:off x="4155313" y="4807665"/>
            <a:ext cx="4294206" cy="755650"/>
          </a:xfrm>
        </p:spPr>
        <p:txBody>
          <a:bodyPr>
            <a:normAutofit fontScale="92500" lnSpcReduction="20000"/>
          </a:bodyPr>
          <a:lstStyle/>
          <a:p>
            <a:r>
              <a:rPr lang="en-US" dirty="0"/>
              <a:t>Can be different for each person, regardless of the shared experience </a:t>
            </a:r>
          </a:p>
          <a:p>
            <a:endParaRPr lang="en-US" dirty="0"/>
          </a:p>
          <a:p>
            <a:r>
              <a:rPr lang="en-US" dirty="0"/>
              <a:t>Can have short-term or long-term effects</a:t>
            </a:r>
          </a:p>
        </p:txBody>
      </p:sp>
      <p:pic>
        <p:nvPicPr>
          <p:cNvPr id="12" name="Picture Placeholder 11" title="Decorative"/>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Tree>
    <p:extLst>
      <p:ext uri="{BB962C8B-B14F-4D97-AF65-F5344CB8AC3E}">
        <p14:creationId xmlns:p14="http://schemas.microsoft.com/office/powerpoint/2010/main" val="2130115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r>
              <a:rPr lang="en-US" sz="1600" dirty="0"/>
              <a:t>It should be noted,  that certain groups are more at risk for experiencing trauma, including people who:</a:t>
            </a:r>
          </a:p>
          <a:p>
            <a:r>
              <a:rPr lang="en-US" sz="1600" dirty="0"/>
              <a:t>Identify as Black, Hispanic, or Multi-Racial</a:t>
            </a:r>
          </a:p>
          <a:p>
            <a:r>
              <a:rPr lang="en-US" sz="1600" dirty="0"/>
              <a:t>Report having less than a high-school education</a:t>
            </a:r>
          </a:p>
          <a:p>
            <a:r>
              <a:rPr lang="en-US" sz="1600" dirty="0"/>
              <a:t>Identify as low-income, unable to work, and/or unemployed</a:t>
            </a:r>
          </a:p>
          <a:p>
            <a:r>
              <a:rPr lang="en-US" sz="1600" dirty="0"/>
              <a:t>Identify as LGBTQ+</a:t>
            </a:r>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dirty="0"/>
              <a:t>Who May Experience Trauma?</a:t>
            </a:r>
          </a:p>
        </p:txBody>
      </p:sp>
      <p:pic>
        <p:nvPicPr>
          <p:cNvPr id="7" name="Picture Placeholder 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991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5406886" y="4186192"/>
            <a:ext cx="6785113" cy="1675791"/>
          </a:xfrm>
        </p:spPr>
        <p:txBody>
          <a:bodyPr>
            <a:normAutofit fontScale="92500" lnSpcReduction="10000"/>
          </a:bodyPr>
          <a:lstStyle/>
          <a:p>
            <a:br>
              <a:rPr lang="en-US" dirty="0"/>
            </a:br>
            <a:r>
              <a:rPr lang="en-US" dirty="0"/>
              <a:t>Is this You?</a:t>
            </a:r>
          </a:p>
          <a:p>
            <a:r>
              <a:rPr lang="en-US" sz="3000" dirty="0"/>
              <a:t>The affect trauma may have on a person</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pic>
        <p:nvPicPr>
          <p:cNvPr id="5" name="Picture 4" descr="Teaching and Technology | Riding the wave of the futu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985846" cy="31922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03" y="2708475"/>
            <a:ext cx="2106847" cy="2619375"/>
          </a:xfrm>
          <a:prstGeom prst="rect">
            <a:avLst/>
          </a:prstGeom>
        </p:spPr>
      </p:pic>
      <p:pic>
        <p:nvPicPr>
          <p:cNvPr id="4" name="Picture 3" descr="Atomthought.com | Discover. Insight. Lear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4010" y="437323"/>
            <a:ext cx="5649307" cy="3507698"/>
          </a:xfrm>
          <a:prstGeom prst="rect">
            <a:avLst/>
          </a:prstGeom>
        </p:spPr>
      </p:pic>
      <p:pic>
        <p:nvPicPr>
          <p:cNvPr id="8" name="Picture 7" descr="The Principal's Office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6684" y="4441267"/>
            <a:ext cx="3175000" cy="2387600"/>
          </a:xfrm>
          <a:prstGeom prst="rect">
            <a:avLst/>
          </a:prstGeom>
        </p:spPr>
      </p:pic>
      <p:pic>
        <p:nvPicPr>
          <p:cNvPr id="9" name="Picture 8" descr="Moved Permanentl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8295" y="2978278"/>
            <a:ext cx="3273389" cy="1642235"/>
          </a:xfrm>
          <a:prstGeom prst="rect">
            <a:avLst/>
          </a:prstGeom>
        </p:spPr>
      </p:pic>
      <p:pic>
        <p:nvPicPr>
          <p:cNvPr id="10" name="Picture 9" descr="Dr. Deb: Students With Depression Likely To Drop Out Of School"/>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60" y="4829175"/>
            <a:ext cx="3048000" cy="2028825"/>
          </a:xfrm>
          <a:prstGeom prst="rect">
            <a:avLst/>
          </a:prstGeom>
        </p:spPr>
      </p:pic>
      <p:pic>
        <p:nvPicPr>
          <p:cNvPr id="11" name="Picture 10" descr="Autism Awareness Ribbon by AdaleighFaith on DeviantAr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9856" y="3190175"/>
            <a:ext cx="2514600" cy="19050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44203" y="1665307"/>
            <a:ext cx="2857500" cy="1600200"/>
          </a:xfrm>
          <a:prstGeom prst="rect">
            <a:avLst/>
          </a:prstGeom>
        </p:spPr>
      </p:pic>
    </p:spTree>
    <p:extLst>
      <p:ext uri="{BB962C8B-B14F-4D97-AF65-F5344CB8AC3E}">
        <p14:creationId xmlns:p14="http://schemas.microsoft.com/office/powerpoint/2010/main" val="1415924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0"/>
            <a:ext cx="12069170" cy="1043940"/>
          </a:xfrm>
          <a:solidFill>
            <a:schemeClr val="accent2">
              <a:lumMod val="75000"/>
              <a:lumOff val="25000"/>
            </a:schemeClr>
          </a:solidFill>
        </p:spPr>
        <p:txBody>
          <a:bodyPr/>
          <a:lstStyle/>
          <a:p>
            <a:r>
              <a:rPr lang="en-US" dirty="0"/>
              <a:t>Please Play Video</a:t>
            </a:r>
          </a:p>
        </p:txBody>
      </p:sp>
      <p:sp>
        <p:nvSpPr>
          <p:cNvPr id="6" name="Table Placeholder 5"/>
          <p:cNvSpPr>
            <a:spLocks noGrp="1"/>
          </p:cNvSpPr>
          <p:nvPr>
            <p:ph type="tbl" sz="quarter" idx="13"/>
          </p:nvPr>
        </p:nvSpPr>
        <p:spPr/>
      </p:sp>
      <p:pic>
        <p:nvPicPr>
          <p:cNvPr id="5" name="Gf6HOhRgN-E"/>
          <p:cNvPicPr>
            <a:picLocks noRot="1" noChangeAspect="1"/>
          </p:cNvPicPr>
          <p:nvPr>
            <a:videoFile r:link="rId1"/>
          </p:nvPr>
        </p:nvPicPr>
        <p:blipFill>
          <a:blip r:embed="rId3"/>
          <a:stretch>
            <a:fillRect/>
          </a:stretch>
        </p:blipFill>
        <p:spPr>
          <a:xfrm>
            <a:off x="122830" y="1043940"/>
            <a:ext cx="12069170" cy="5814060"/>
          </a:xfrm>
          <a:prstGeom prst="rect">
            <a:avLst/>
          </a:prstGeom>
        </p:spPr>
      </p:pic>
    </p:spTree>
    <p:extLst>
      <p:ext uri="{BB962C8B-B14F-4D97-AF65-F5344CB8AC3E}">
        <p14:creationId xmlns:p14="http://schemas.microsoft.com/office/powerpoint/2010/main" val="603280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Coping with Trauma</a:t>
            </a:r>
          </a:p>
        </p:txBody>
      </p:sp>
      <p:sp>
        <p:nvSpPr>
          <p:cNvPr id="7" name="Text Placeholder 6"/>
          <p:cNvSpPr>
            <a:spLocks noGrp="1"/>
          </p:cNvSpPr>
          <p:nvPr>
            <p:ph type="body" sz="quarter" idx="10"/>
          </p:nvPr>
        </p:nvSpPr>
        <p:spPr/>
        <p:txBody>
          <a:bodyPr/>
          <a:lstStyle/>
          <a:p>
            <a:endParaRPr lang="en-US" dirty="0"/>
          </a:p>
        </p:txBody>
      </p:sp>
      <p:pic>
        <p:nvPicPr>
          <p:cNvPr id="9" name="Picture 2" descr="Thumbnail image"/>
          <p:cNvPicPr>
            <a:picLocks noGrp="1" noChangeAspect="1" noChangeArrowheads="1"/>
          </p:cNvPicPr>
          <p:nvPr>
            <p:ph type="chart" sz="quarter" idx="13"/>
          </p:nvPr>
        </p:nvPicPr>
        <p:blipFill>
          <a:blip r:embed="rId2">
            <a:extLst>
              <a:ext uri="{28A0092B-C50C-407E-A947-70E740481C1C}">
                <a14:useLocalDpi xmlns:a14="http://schemas.microsoft.com/office/drawing/2010/main" val="0"/>
              </a:ext>
            </a:extLst>
          </a:blip>
          <a:srcRect/>
          <a:stretch>
            <a:fillRect/>
          </a:stretch>
        </p:blipFill>
        <p:spPr bwMode="auto">
          <a:xfrm>
            <a:off x="8530361" y="4554447"/>
            <a:ext cx="2489200" cy="3124198"/>
          </a:xfrm>
          <a:prstGeom prst="rect">
            <a:avLst/>
          </a:prstGeom>
          <a:solidFill>
            <a:schemeClr val="tx2"/>
          </a:solidFill>
        </p:spPr>
      </p:pic>
    </p:spTree>
    <p:extLst>
      <p:ext uri="{BB962C8B-B14F-4D97-AF65-F5344CB8AC3E}">
        <p14:creationId xmlns:p14="http://schemas.microsoft.com/office/powerpoint/2010/main" val="3735091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r>
              <a:rPr lang="en-US" sz="1600" dirty="0"/>
              <a:t>It should be noted,  that certain groups are more at risk for experiencing trauma, including people who:</a:t>
            </a:r>
          </a:p>
          <a:p>
            <a:r>
              <a:rPr lang="en-US" sz="1600" dirty="0"/>
              <a:t>Identify as Black, Hispanic, or Multi-Racial</a:t>
            </a:r>
          </a:p>
          <a:p>
            <a:r>
              <a:rPr lang="en-US" sz="1600" dirty="0"/>
              <a:t>Report having less than a high-school education</a:t>
            </a:r>
          </a:p>
          <a:p>
            <a:r>
              <a:rPr lang="en-US" sz="1600" dirty="0"/>
              <a:t>Identify as low-income, unable to work, and/or unemployed</a:t>
            </a:r>
          </a:p>
          <a:p>
            <a:r>
              <a:rPr lang="en-US" sz="1600" dirty="0"/>
              <a:t>Identify as LGBTQ+</a:t>
            </a:r>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normAutofit/>
          </a:bodyPr>
          <a:lstStyle/>
          <a:p>
            <a:r>
              <a:rPr lang="en-US" sz="5400" dirty="0"/>
              <a:t>Coping Defined…</a:t>
            </a:r>
          </a:p>
        </p:txBody>
      </p:sp>
      <p:pic>
        <p:nvPicPr>
          <p:cNvPr id="7" name="Picture Placeholder 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7179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1.4|0.9|0.9|0.9|0.9|0.9|0.9|0.9|1.1|0.9|0.9|0.8"/>
</p:tagLst>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843D30A-FE5A-4A75-9AAA-C9B333E4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3.xml><?xml version="1.0" encoding="utf-8"?>
<ds:datastoreItem xmlns:ds="http://schemas.openxmlformats.org/officeDocument/2006/customXml" ds:itemID="{D0FE9C68-0C22-4EEC-B457-063807029368}">
  <ds:schemaRefs>
    <ds:schemaRef ds:uri="http://www.w3.org/XML/1998/namespace"/>
    <ds:schemaRef ds:uri="http://schemas.microsoft.com/office/2006/documentManagement/types"/>
    <ds:schemaRef ds:uri="http://purl.org/dc/terms/"/>
    <ds:schemaRef ds:uri="http://purl.org/dc/dcmitype/"/>
    <ds:schemaRef ds:uri="71af3243-3dd4-4a8d-8c0d-dd76da1f02a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496</Words>
  <Application>Microsoft Office PowerPoint</Application>
  <PresentationFormat>Widescreen</PresentationFormat>
  <Paragraphs>96</Paragraphs>
  <Slides>15</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Constantia</vt:lpstr>
      <vt:lpstr>Corbel</vt:lpstr>
      <vt:lpstr>Helvetica Light</vt:lpstr>
      <vt:lpstr>Raleway</vt:lpstr>
      <vt:lpstr>Office Theme</vt:lpstr>
      <vt:lpstr>Understanding Trauma</vt:lpstr>
      <vt:lpstr>What’s Going On?</vt:lpstr>
      <vt:lpstr>Test Your Knowledge </vt:lpstr>
      <vt:lpstr>Trauma</vt:lpstr>
      <vt:lpstr>Who May Experience Trauma?</vt:lpstr>
      <vt:lpstr>28</vt:lpstr>
      <vt:lpstr>Please Play Video</vt:lpstr>
      <vt:lpstr>Coping with Trauma</vt:lpstr>
      <vt:lpstr>Coping Defined…</vt:lpstr>
      <vt:lpstr>Please Play Video</vt:lpstr>
      <vt:lpstr>Activity 1 – The Breathing Song Video</vt:lpstr>
      <vt:lpstr>What Did You Learn?  Using your phone camera take quiz</vt:lpstr>
      <vt:lpstr>Please Complete Journal Activity #2</vt:lpstr>
      <vt:lpstr>PowerPoint Presentation</vt:lpstr>
      <vt:lpstr>Credits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2020-07-26T00:56:53Z</dcterms:created>
  <dcterms:modified xsi:type="dcterms:W3CDTF">2020-10-02T00:34:54Z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